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y="6858000" cx="12192000"/>
  <p:notesSz cx="6858000" cy="9144000"/>
  <p:embeddedFontLst>
    <p:embeddedFont>
      <p:font typeface="Helvetica Neue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7" roundtripDataSignature="AMtx7mhu8nzqzGEg+H0mb7iSRui/IayY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46B8FB-DDF3-4D38-ABB8-2E507FFA7F0E}">
  <a:tblStyle styleId="{D346B8FB-DDF3-4D38-ABB8-2E507FFA7F0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F208E3F9-7FF5-4A1B-A8FC-2A566CD7ACE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HelveticaNeue-italic.fntdata"/><Relationship Id="rId94" Type="http://schemas.openxmlformats.org/officeDocument/2006/relationships/font" Target="fonts/HelveticaNeue-bold.fntdata"/><Relationship Id="rId97" Type="http://customschemas.google.com/relationships/presentationmetadata" Target="metadata"/><Relationship Id="rId96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HelveticaNeue-regular.fntdata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생활인구 != 거주인구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준공업 지역이 있는 서남권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한강공원 지대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보라색 : 중구 (명동, ddp, 숭례문 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마포구 -한강공원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8701d00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b8701d00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8701d0049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b8701d0049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8701d004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b8701d004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8701d0049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b8701d0049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8701d0049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b8701d004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8701d0049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b8701d0049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8701d0049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b8701d0049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8701d0049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b8701d0049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좌 가격 우 건수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eb74fe01c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eb74fe01c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eb74fe01c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eb74fe01c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eb74fe01c5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eb74fe01c5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eb74fe01c5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eb74fe01c5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eb74fe01c5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eb74fe01c5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사용자 지정 레이아웃">
  <p:cSld name="10_사용자 지정 레이아웃">
    <p:bg>
      <p:bgPr>
        <a:solidFill>
          <a:srgbClr val="E2E0F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fmla="val 3764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6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18" name="Google Shape;18;p86"/>
          <p:cNvGrpSpPr/>
          <p:nvPr/>
        </p:nvGrpSpPr>
        <p:grpSpPr>
          <a:xfrm>
            <a:off x="172020" y="2407699"/>
            <a:ext cx="9185043" cy="1819923"/>
            <a:chOff x="176212" y="2519039"/>
            <a:chExt cx="9056565" cy="1819922"/>
          </a:xfrm>
        </p:grpSpPr>
        <p:sp>
          <p:nvSpPr>
            <p:cNvPr id="19" name="Google Shape;19;p86"/>
            <p:cNvSpPr/>
            <p:nvPr/>
          </p:nvSpPr>
          <p:spPr>
            <a:xfrm>
              <a:off x="176212" y="2519039"/>
              <a:ext cx="8629095" cy="1819922"/>
            </a:xfrm>
            <a:prstGeom prst="roundRect">
              <a:avLst>
                <a:gd fmla="val 0" name="adj"/>
              </a:avLst>
            </a:prstGeom>
            <a:solidFill>
              <a:srgbClr val="A2A2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6"/>
            <p:cNvSpPr/>
            <p:nvPr/>
          </p:nvSpPr>
          <p:spPr>
            <a:xfrm>
              <a:off x="5353235" y="2519039"/>
              <a:ext cx="3879542" cy="1819922"/>
            </a:xfrm>
            <a:prstGeom prst="roundRect">
              <a:avLst>
                <a:gd fmla="val 13252" name="adj"/>
              </a:avLst>
            </a:prstGeom>
            <a:solidFill>
              <a:srgbClr val="A2A2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21;p86"/>
          <p:cNvGrpSpPr/>
          <p:nvPr/>
        </p:nvGrpSpPr>
        <p:grpSpPr>
          <a:xfrm>
            <a:off x="172020" y="2519039"/>
            <a:ext cx="9056565" cy="1819922"/>
            <a:chOff x="176212" y="2519039"/>
            <a:chExt cx="9056565" cy="1819922"/>
          </a:xfrm>
        </p:grpSpPr>
        <p:sp>
          <p:nvSpPr>
            <p:cNvPr id="22" name="Google Shape;22;p86"/>
            <p:cNvSpPr/>
            <p:nvPr/>
          </p:nvSpPr>
          <p:spPr>
            <a:xfrm>
              <a:off x="176212" y="2519039"/>
              <a:ext cx="8629095" cy="1819922"/>
            </a:xfrm>
            <a:prstGeom prst="roundRect">
              <a:avLst>
                <a:gd fmla="val 0" name="adj"/>
              </a:avLst>
            </a:prstGeom>
            <a:solidFill>
              <a:srgbClr val="E2E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86"/>
            <p:cNvSpPr/>
            <p:nvPr/>
          </p:nvSpPr>
          <p:spPr>
            <a:xfrm>
              <a:off x="5353235" y="2519039"/>
              <a:ext cx="3879542" cy="1819922"/>
            </a:xfrm>
            <a:prstGeom prst="roundRect">
              <a:avLst>
                <a:gd fmla="val 11301" name="adj"/>
              </a:avLst>
            </a:prstGeom>
            <a:solidFill>
              <a:srgbClr val="E2E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24;p86"/>
          <p:cNvGrpSpPr/>
          <p:nvPr/>
        </p:nvGrpSpPr>
        <p:grpSpPr>
          <a:xfrm>
            <a:off x="172020" y="2634956"/>
            <a:ext cx="8945348" cy="1592667"/>
            <a:chOff x="176212" y="2519039"/>
            <a:chExt cx="9056565" cy="1819922"/>
          </a:xfrm>
        </p:grpSpPr>
        <p:sp>
          <p:nvSpPr>
            <p:cNvPr id="25" name="Google Shape;25;p86"/>
            <p:cNvSpPr/>
            <p:nvPr/>
          </p:nvSpPr>
          <p:spPr>
            <a:xfrm>
              <a:off x="176212" y="2519039"/>
              <a:ext cx="8629095" cy="1819922"/>
            </a:xfrm>
            <a:prstGeom prst="roundRect">
              <a:avLst>
                <a:gd fmla="val 0" name="adj"/>
              </a:avLst>
            </a:prstGeom>
            <a:solidFill>
              <a:srgbClr val="E9E8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86"/>
            <p:cNvSpPr/>
            <p:nvPr/>
          </p:nvSpPr>
          <p:spPr>
            <a:xfrm>
              <a:off x="5353235" y="2519039"/>
              <a:ext cx="3879542" cy="1819922"/>
            </a:xfrm>
            <a:prstGeom prst="roundRect">
              <a:avLst>
                <a:gd fmla="val 13252" name="adj"/>
              </a:avLst>
            </a:prstGeom>
            <a:solidFill>
              <a:srgbClr val="E9E8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bg>
      <p:bgPr>
        <a:solidFill>
          <a:srgbClr val="E9E8F4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7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0" name="Google Shape;100;p127"/>
          <p:cNvSpPr/>
          <p:nvPr/>
        </p:nvSpPr>
        <p:spPr>
          <a:xfrm>
            <a:off x="2690050" y="3032669"/>
            <a:ext cx="6811899" cy="792661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7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2_빈 화면">
    <p:bg>
      <p:bgPr>
        <a:solidFill>
          <a:srgbClr val="E9E8F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8"/>
          <p:cNvSpPr/>
          <p:nvPr/>
        </p:nvSpPr>
        <p:spPr>
          <a:xfrm>
            <a:off x="294197" y="500439"/>
            <a:ext cx="6772276" cy="50482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8"/>
          <p:cNvSpPr txBox="1"/>
          <p:nvPr>
            <p:ph type="title"/>
          </p:nvPr>
        </p:nvSpPr>
        <p:spPr>
          <a:xfrm>
            <a:off x="465754" y="583574"/>
            <a:ext cx="64666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8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">
  <p:cSld name="PLAN">
    <p:bg>
      <p:bgPr>
        <a:solidFill>
          <a:srgbClr val="E2E0F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9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fmla="val 3764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29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fmla="val 3764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dir="16200000" dist="38100">
              <a:srgbClr val="00000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29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29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1" name="Google Shape;111;p129"/>
          <p:cNvSpPr/>
          <p:nvPr/>
        </p:nvSpPr>
        <p:spPr>
          <a:xfrm>
            <a:off x="385422" y="1882514"/>
            <a:ext cx="1138236" cy="23812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7D8BF3"/>
              </a:gs>
              <a:gs pos="57000">
                <a:srgbClr val="004694"/>
              </a:gs>
              <a:gs pos="100000">
                <a:srgbClr val="0054B2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2" name="Google Shape;112;p129"/>
          <p:cNvGraphicFramePr/>
          <p:nvPr/>
        </p:nvGraphicFramePr>
        <p:xfrm>
          <a:off x="385423" y="4908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{D346B8FB-DDF3-4D38-ABB8-2E507FFA7F0E}</a:tableStyleId>
              </a:tblPr>
              <a:tblGrid>
                <a:gridCol w="1190625"/>
              </a:tblGrid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A6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54A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96969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INTRO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96969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EDA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PLAN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bg>
      <p:bgPr>
        <a:solidFill>
          <a:srgbClr val="E9E8F4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0"/>
          <p:cNvSpPr/>
          <p:nvPr/>
        </p:nvSpPr>
        <p:spPr>
          <a:xfrm>
            <a:off x="1838325" y="716099"/>
            <a:ext cx="6772276" cy="50482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30"/>
          <p:cNvSpPr/>
          <p:nvPr/>
        </p:nvSpPr>
        <p:spPr>
          <a:xfrm>
            <a:off x="300039" y="3810000"/>
            <a:ext cx="1138236" cy="23812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7D8BF3"/>
              </a:gs>
              <a:gs pos="57000">
                <a:srgbClr val="004694"/>
              </a:gs>
              <a:gs pos="100000">
                <a:srgbClr val="0054B2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6" name="Google Shape;116;p130"/>
          <p:cNvGraphicFramePr/>
          <p:nvPr/>
        </p:nvGraphicFramePr>
        <p:xfrm>
          <a:off x="352424" y="314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{D346B8FB-DDF3-4D38-ABB8-2E507FFA7F0E}</a:tableStyleId>
              </a:tblPr>
              <a:tblGrid>
                <a:gridCol w="1190625"/>
              </a:tblGrid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A6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54A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3C Analysis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SWOT Analysis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4P Mix</a:t>
                      </a:r>
                      <a:endParaRPr b="1" i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IMC</a:t>
                      </a:r>
                      <a:endParaRPr b="0" i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Expected effect</a:t>
                      </a:r>
                      <a:endParaRPr b="0" i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Budget</a:t>
                      </a:r>
                      <a:endParaRPr b="0" i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Schedule</a:t>
                      </a:r>
                      <a:endParaRPr sz="8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Team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7" name="Google Shape;117;p130"/>
          <p:cNvSpPr/>
          <p:nvPr/>
        </p:nvSpPr>
        <p:spPr>
          <a:xfrm>
            <a:off x="1906635" y="3026482"/>
            <a:ext cx="793043" cy="79304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30"/>
          <p:cNvSpPr/>
          <p:nvPr/>
        </p:nvSpPr>
        <p:spPr>
          <a:xfrm>
            <a:off x="6801438" y="3026482"/>
            <a:ext cx="792000" cy="792000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0"/>
          <p:cNvSpPr/>
          <p:nvPr/>
        </p:nvSpPr>
        <p:spPr>
          <a:xfrm>
            <a:off x="4354558" y="3026482"/>
            <a:ext cx="792000" cy="792000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0"/>
          <p:cNvSpPr txBox="1"/>
          <p:nvPr/>
        </p:nvSpPr>
        <p:spPr>
          <a:xfrm>
            <a:off x="1838325" y="4034167"/>
            <a:ext cx="2399792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Project manager / KIM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Enjoy your stylish business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campus life with BIZCAM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0"/>
          <p:cNvSpPr txBox="1"/>
          <p:nvPr/>
        </p:nvSpPr>
        <p:spPr>
          <a:xfrm>
            <a:off x="4348210" y="4034167"/>
            <a:ext cx="2290207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Analyst / SUJI</a:t>
            </a:r>
            <a:endParaRPr b="1" i="0" sz="1200" u="sng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Enjoy your stylish business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campus life with BIZCAM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30"/>
          <p:cNvSpPr txBox="1"/>
          <p:nvPr/>
        </p:nvSpPr>
        <p:spPr>
          <a:xfrm>
            <a:off x="6791782" y="4034167"/>
            <a:ext cx="2699717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Designer / Krystal</a:t>
            </a:r>
            <a:endParaRPr b="1" i="0" sz="1200" u="sng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Enjoy your stylish business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campus life with BIZCAM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0"/>
          <p:cNvSpPr txBox="1"/>
          <p:nvPr>
            <p:ph type="title"/>
          </p:nvPr>
        </p:nvSpPr>
        <p:spPr>
          <a:xfrm>
            <a:off x="2009882" y="799234"/>
            <a:ext cx="64666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30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2_빈 화면">
    <p:bg>
      <p:bgPr>
        <a:solidFill>
          <a:srgbClr val="E9E8F4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2"/>
          <p:cNvSpPr/>
          <p:nvPr/>
        </p:nvSpPr>
        <p:spPr>
          <a:xfrm>
            <a:off x="294197" y="500439"/>
            <a:ext cx="6772276" cy="50482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22"/>
          <p:cNvSpPr txBox="1"/>
          <p:nvPr>
            <p:ph type="title"/>
          </p:nvPr>
        </p:nvSpPr>
        <p:spPr>
          <a:xfrm>
            <a:off x="465754" y="583574"/>
            <a:ext cx="64666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2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bg>
      <p:bgPr>
        <a:solidFill>
          <a:srgbClr val="E9E8F4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7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" name="Google Shape;33;p67"/>
          <p:cNvSpPr/>
          <p:nvPr/>
        </p:nvSpPr>
        <p:spPr>
          <a:xfrm>
            <a:off x="2690050" y="3032669"/>
            <a:ext cx="6811899" cy="792661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7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DA">
  <p:cSld name="EDA">
    <p:bg>
      <p:bgPr>
        <a:solidFill>
          <a:srgbClr val="E2E0F0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9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fmla="val 3764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9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fmla="val 3764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dir="16200000" dist="38100">
              <a:srgbClr val="00000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9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9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0" name="Google Shape;40;p69"/>
          <p:cNvSpPr/>
          <p:nvPr/>
        </p:nvSpPr>
        <p:spPr>
          <a:xfrm>
            <a:off x="385422" y="1453621"/>
            <a:ext cx="1138236" cy="23812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7D8BF3"/>
              </a:gs>
              <a:gs pos="57000">
                <a:srgbClr val="004694"/>
              </a:gs>
              <a:gs pos="100000">
                <a:srgbClr val="0054B2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" name="Google Shape;41;p69"/>
          <p:cNvGraphicFramePr/>
          <p:nvPr/>
        </p:nvGraphicFramePr>
        <p:xfrm>
          <a:off x="385423" y="4908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{D346B8FB-DDF3-4D38-ABB8-2E507FFA7F0E}</a:tableStyleId>
              </a:tblPr>
              <a:tblGrid>
                <a:gridCol w="1190625"/>
              </a:tblGrid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A6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54A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96969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INTRO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EDA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INSIGHT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">
  <p:cSld name="PLAN">
    <p:bg>
      <p:bgPr>
        <a:solidFill>
          <a:srgbClr val="E2E0F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8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fmla="val 3764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8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fmla="val 3764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dir="16200000" dist="38100">
              <a:srgbClr val="00000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8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8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" name="Google Shape;47;p88"/>
          <p:cNvSpPr/>
          <p:nvPr/>
        </p:nvSpPr>
        <p:spPr>
          <a:xfrm>
            <a:off x="385422" y="1882514"/>
            <a:ext cx="1138236" cy="23812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7D8BF3"/>
              </a:gs>
              <a:gs pos="57000">
                <a:srgbClr val="004694"/>
              </a:gs>
              <a:gs pos="100000">
                <a:srgbClr val="0054B2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" name="Google Shape;48;p88"/>
          <p:cNvGraphicFramePr/>
          <p:nvPr/>
        </p:nvGraphicFramePr>
        <p:xfrm>
          <a:off x="385423" y="4908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{D346B8FB-DDF3-4D38-ABB8-2E507FFA7F0E}</a:tableStyleId>
              </a:tblPr>
              <a:tblGrid>
                <a:gridCol w="1190625"/>
              </a:tblGrid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A6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54A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96969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INTRO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96969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EDA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INSIGHT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8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bg>
      <p:bgPr>
        <a:solidFill>
          <a:srgbClr val="E9E8F4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9"/>
          <p:cNvSpPr/>
          <p:nvPr/>
        </p:nvSpPr>
        <p:spPr>
          <a:xfrm>
            <a:off x="1838325" y="716099"/>
            <a:ext cx="6772276" cy="50482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9"/>
          <p:cNvSpPr/>
          <p:nvPr/>
        </p:nvSpPr>
        <p:spPr>
          <a:xfrm>
            <a:off x="300039" y="3810000"/>
            <a:ext cx="1138236" cy="23812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7D8BF3"/>
              </a:gs>
              <a:gs pos="57000">
                <a:srgbClr val="004694"/>
              </a:gs>
              <a:gs pos="100000">
                <a:srgbClr val="0054B2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" name="Google Shape;58;p89"/>
          <p:cNvGraphicFramePr/>
          <p:nvPr/>
        </p:nvGraphicFramePr>
        <p:xfrm>
          <a:off x="352424" y="314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{D346B8FB-DDF3-4D38-ABB8-2E507FFA7F0E}</a:tableStyleId>
              </a:tblPr>
              <a:tblGrid>
                <a:gridCol w="1190625"/>
              </a:tblGrid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A6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54A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3C Analysis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SWOT Analysis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4P Mix</a:t>
                      </a:r>
                      <a:endParaRPr b="1" i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IMC</a:t>
                      </a:r>
                      <a:endParaRPr b="0" i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Expected effect</a:t>
                      </a:r>
                      <a:endParaRPr b="0" i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Budget</a:t>
                      </a:r>
                      <a:endParaRPr b="0" i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Schedule</a:t>
                      </a:r>
                      <a:endParaRPr sz="800" u="none" cap="none" strike="noStrike">
                        <a:solidFill>
                          <a:srgbClr val="7F7F7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Team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" name="Google Shape;59;p89"/>
          <p:cNvSpPr/>
          <p:nvPr/>
        </p:nvSpPr>
        <p:spPr>
          <a:xfrm>
            <a:off x="1906635" y="3026482"/>
            <a:ext cx="793043" cy="793043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9"/>
          <p:cNvSpPr/>
          <p:nvPr/>
        </p:nvSpPr>
        <p:spPr>
          <a:xfrm>
            <a:off x="6801438" y="3026482"/>
            <a:ext cx="792000" cy="792000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9"/>
          <p:cNvSpPr/>
          <p:nvPr/>
        </p:nvSpPr>
        <p:spPr>
          <a:xfrm>
            <a:off x="4354558" y="3026482"/>
            <a:ext cx="792000" cy="792000"/>
          </a:xfrm>
          <a:prstGeom prst="ellipse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9"/>
          <p:cNvSpPr txBox="1"/>
          <p:nvPr/>
        </p:nvSpPr>
        <p:spPr>
          <a:xfrm>
            <a:off x="1838325" y="4034167"/>
            <a:ext cx="2399792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Project manager / KIM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Enjoy your stylish business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campus life with BIZCAM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9"/>
          <p:cNvSpPr txBox="1"/>
          <p:nvPr/>
        </p:nvSpPr>
        <p:spPr>
          <a:xfrm>
            <a:off x="4348210" y="4034167"/>
            <a:ext cx="2290207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Analyst / SUJI</a:t>
            </a:r>
            <a:endParaRPr b="1" i="0" sz="1200" u="sng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Enjoy your stylish business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campus life with BIZCAM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9"/>
          <p:cNvSpPr txBox="1"/>
          <p:nvPr/>
        </p:nvSpPr>
        <p:spPr>
          <a:xfrm>
            <a:off x="6791782" y="4034167"/>
            <a:ext cx="2699717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Designer / Krystal</a:t>
            </a:r>
            <a:endParaRPr b="1" i="0" sz="1200" u="sng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Enjoy your stylish business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ko-KR" sz="105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campus life with BIZCAM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9"/>
          <p:cNvSpPr txBox="1"/>
          <p:nvPr>
            <p:ph type="title"/>
          </p:nvPr>
        </p:nvSpPr>
        <p:spPr>
          <a:xfrm>
            <a:off x="2009882" y="799234"/>
            <a:ext cx="64666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9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DA">
  <p:cSld name="EDA">
    <p:bg>
      <p:bgPr>
        <a:solidFill>
          <a:srgbClr val="E2E0F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4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fmla="val 3764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4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fmla="val 3764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dir="16200000" dist="38100">
              <a:srgbClr val="00000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4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4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8" name="Google Shape;78;p124"/>
          <p:cNvSpPr/>
          <p:nvPr/>
        </p:nvSpPr>
        <p:spPr>
          <a:xfrm>
            <a:off x="385422" y="1453621"/>
            <a:ext cx="1138236" cy="23812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7D8BF3"/>
              </a:gs>
              <a:gs pos="57000">
                <a:srgbClr val="004694"/>
              </a:gs>
              <a:gs pos="100000">
                <a:srgbClr val="0054B2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9" name="Google Shape;79;p124"/>
          <p:cNvGraphicFramePr/>
          <p:nvPr/>
        </p:nvGraphicFramePr>
        <p:xfrm>
          <a:off x="385423" y="4908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{D346B8FB-DDF3-4D38-ABB8-2E507FFA7F0E}</a:tableStyleId>
              </a:tblPr>
              <a:tblGrid>
                <a:gridCol w="1190625"/>
              </a:tblGrid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54A6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054A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INDEX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96969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INTRO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EDA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▤ PLAN</a:t>
                      </a:r>
                      <a:endParaRPr b="1" i="0" sz="8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사용자 지정 레이아웃">
  <p:cSld name="10_사용자 지정 레이아웃">
    <p:bg>
      <p:bgPr>
        <a:solidFill>
          <a:srgbClr val="E2E0F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fmla="val 3764" name="adj"/>
            </a:avLst>
          </a:prstGeom>
          <a:solidFill>
            <a:schemeClr val="lt1"/>
          </a:solidFill>
          <a:ln>
            <a:noFill/>
          </a:ln>
          <a:effectLst>
            <a:outerShdw sx="102000" rotWithShape="0" algn="ctr" sy="1020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5"/>
          <p:cNvSpPr txBox="1"/>
          <p:nvPr>
            <p:ph idx="12" type="sldNum"/>
          </p:nvPr>
        </p:nvSpPr>
        <p:spPr>
          <a:xfrm>
            <a:off x="10917936" y="6325753"/>
            <a:ext cx="96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83" name="Google Shape;83;p125"/>
          <p:cNvGrpSpPr/>
          <p:nvPr/>
        </p:nvGrpSpPr>
        <p:grpSpPr>
          <a:xfrm>
            <a:off x="172020" y="2407699"/>
            <a:ext cx="9185043" cy="1819923"/>
            <a:chOff x="176212" y="2519039"/>
            <a:chExt cx="9056565" cy="1819922"/>
          </a:xfrm>
        </p:grpSpPr>
        <p:sp>
          <p:nvSpPr>
            <p:cNvPr id="84" name="Google Shape;84;p125"/>
            <p:cNvSpPr/>
            <p:nvPr/>
          </p:nvSpPr>
          <p:spPr>
            <a:xfrm>
              <a:off x="176212" y="2519039"/>
              <a:ext cx="8629095" cy="1819922"/>
            </a:xfrm>
            <a:prstGeom prst="roundRect">
              <a:avLst>
                <a:gd fmla="val 0" name="adj"/>
              </a:avLst>
            </a:prstGeom>
            <a:solidFill>
              <a:srgbClr val="A2A2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5"/>
            <p:cNvSpPr/>
            <p:nvPr/>
          </p:nvSpPr>
          <p:spPr>
            <a:xfrm>
              <a:off x="5353235" y="2519039"/>
              <a:ext cx="3879542" cy="1819922"/>
            </a:xfrm>
            <a:prstGeom prst="roundRect">
              <a:avLst>
                <a:gd fmla="val 13252" name="adj"/>
              </a:avLst>
            </a:prstGeom>
            <a:solidFill>
              <a:srgbClr val="A2A2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125"/>
          <p:cNvGrpSpPr/>
          <p:nvPr/>
        </p:nvGrpSpPr>
        <p:grpSpPr>
          <a:xfrm>
            <a:off x="172020" y="2519039"/>
            <a:ext cx="9056565" cy="1819922"/>
            <a:chOff x="176212" y="2519039"/>
            <a:chExt cx="9056565" cy="1819922"/>
          </a:xfrm>
        </p:grpSpPr>
        <p:sp>
          <p:nvSpPr>
            <p:cNvPr id="87" name="Google Shape;87;p125"/>
            <p:cNvSpPr/>
            <p:nvPr/>
          </p:nvSpPr>
          <p:spPr>
            <a:xfrm>
              <a:off x="176212" y="2519039"/>
              <a:ext cx="8629095" cy="1819922"/>
            </a:xfrm>
            <a:prstGeom prst="roundRect">
              <a:avLst>
                <a:gd fmla="val 0" name="adj"/>
              </a:avLst>
            </a:prstGeom>
            <a:solidFill>
              <a:srgbClr val="E2E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25"/>
            <p:cNvSpPr/>
            <p:nvPr/>
          </p:nvSpPr>
          <p:spPr>
            <a:xfrm>
              <a:off x="5353235" y="2519039"/>
              <a:ext cx="3879542" cy="1819922"/>
            </a:xfrm>
            <a:prstGeom prst="roundRect">
              <a:avLst>
                <a:gd fmla="val 11301" name="adj"/>
              </a:avLst>
            </a:prstGeom>
            <a:solidFill>
              <a:srgbClr val="E2E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125"/>
          <p:cNvGrpSpPr/>
          <p:nvPr/>
        </p:nvGrpSpPr>
        <p:grpSpPr>
          <a:xfrm>
            <a:off x="172020" y="2634956"/>
            <a:ext cx="8945348" cy="1592667"/>
            <a:chOff x="176212" y="2519039"/>
            <a:chExt cx="9056565" cy="1819922"/>
          </a:xfrm>
        </p:grpSpPr>
        <p:sp>
          <p:nvSpPr>
            <p:cNvPr id="90" name="Google Shape;90;p125"/>
            <p:cNvSpPr/>
            <p:nvPr/>
          </p:nvSpPr>
          <p:spPr>
            <a:xfrm>
              <a:off x="176212" y="2519039"/>
              <a:ext cx="8629095" cy="1819922"/>
            </a:xfrm>
            <a:prstGeom prst="roundRect">
              <a:avLst>
                <a:gd fmla="val 0" name="adj"/>
              </a:avLst>
            </a:prstGeom>
            <a:solidFill>
              <a:srgbClr val="E9E8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25"/>
            <p:cNvSpPr/>
            <p:nvPr/>
          </p:nvSpPr>
          <p:spPr>
            <a:xfrm>
              <a:off x="5353235" y="2519039"/>
              <a:ext cx="3879542" cy="1819922"/>
            </a:xfrm>
            <a:prstGeom prst="roundRect">
              <a:avLst>
                <a:gd fmla="val 13252" name="adj"/>
              </a:avLst>
            </a:prstGeom>
            <a:solidFill>
              <a:srgbClr val="E9E8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0" name="Google Shape;70;p1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1" name="Google Shape;71;p1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2" name="Google Shape;72;p1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Relationship Id="rId6" Type="http://schemas.openxmlformats.org/officeDocument/2006/relationships/image" Target="../media/image7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2.png"/><Relationship Id="rId4" Type="http://schemas.openxmlformats.org/officeDocument/2006/relationships/image" Target="../media/image7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1.png"/><Relationship Id="rId4" Type="http://schemas.openxmlformats.org/officeDocument/2006/relationships/image" Target="../media/image7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1.png"/><Relationship Id="rId4" Type="http://schemas.openxmlformats.org/officeDocument/2006/relationships/image" Target="../media/image76.png"/><Relationship Id="rId5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0.png"/><Relationship Id="rId4" Type="http://schemas.openxmlformats.org/officeDocument/2006/relationships/image" Target="../media/image99.png"/><Relationship Id="rId5" Type="http://schemas.openxmlformats.org/officeDocument/2006/relationships/image" Target="../media/image9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1.png"/><Relationship Id="rId4" Type="http://schemas.openxmlformats.org/officeDocument/2006/relationships/image" Target="../media/image98.png"/><Relationship Id="rId5" Type="http://schemas.openxmlformats.org/officeDocument/2006/relationships/image" Target="../media/image105.png"/><Relationship Id="rId6" Type="http://schemas.openxmlformats.org/officeDocument/2006/relationships/image" Target="../media/image9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3.png"/><Relationship Id="rId4" Type="http://schemas.openxmlformats.org/officeDocument/2006/relationships/image" Target="../media/image93.png"/><Relationship Id="rId5" Type="http://schemas.openxmlformats.org/officeDocument/2006/relationships/image" Target="../media/image102.png"/><Relationship Id="rId6" Type="http://schemas.openxmlformats.org/officeDocument/2006/relationships/image" Target="../media/image10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/>
        </p:nvSpPr>
        <p:spPr>
          <a:xfrm>
            <a:off x="358587" y="3090446"/>
            <a:ext cx="85971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ko-KR" sz="3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2021 빅데이터 통신 플랫폼 경진대회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 txBox="1"/>
          <p:nvPr/>
        </p:nvSpPr>
        <p:spPr>
          <a:xfrm>
            <a:off x="7672552" y="6175159"/>
            <a:ext cx="42863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[DNA_1233] </a:t>
            </a:r>
            <a:r>
              <a:rPr b="0" i="0" lang="ko-KR" sz="16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고수영 오나경 전아현 홍연정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7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KT 빅데이터플랫폼 데이터셋 EDA</a:t>
            </a:r>
            <a:endParaRPr/>
          </a:p>
        </p:txBody>
      </p:sp>
      <p:sp>
        <p:nvSpPr>
          <p:cNvPr id="206" name="Google Shape;206;p97"/>
          <p:cNvSpPr txBox="1"/>
          <p:nvPr/>
        </p:nvSpPr>
        <p:spPr>
          <a:xfrm>
            <a:off x="3047999" y="3834785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- 02. popl.csv -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행정동별 생활인구 데이터 (popl.csv)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3758" y="1636861"/>
            <a:ext cx="6600718" cy="123359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31"/>
          <p:cNvSpPr txBox="1"/>
          <p:nvPr/>
        </p:nvSpPr>
        <p:spPr>
          <a:xfrm>
            <a:off x="8907424" y="2037302"/>
            <a:ext cx="3043571" cy="3200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&lt; 기존 변수 설명 &gt;</a:t>
            </a:r>
            <a:endParaRPr b="1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base_ymd 기준년월일</a:t>
            </a:r>
            <a:endParaRPr b="0" i="0" sz="1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tmzon_se_code 24시간대구분코드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sexdstn_se_code 성별구분코드 (M: 남성, F: 여성)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agrde_se_code 연령대구분코드 5세단위 </a:t>
            </a:r>
            <a:endParaRPr b="0" i="0" sz="1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(단, age_00: 0세 ~ 9세, age_70: 70세 이상)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adstrd_code 행정동코드</a:t>
            </a:r>
            <a:endParaRPr b="0" i="0" sz="1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local_pop 내국인수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fore_pop_1 장기외국인수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fore_pop_2 단기외국인수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/>
          <p:nvPr/>
        </p:nvSpPr>
        <p:spPr>
          <a:xfrm rot="5400000">
            <a:off x="2633261" y="3301721"/>
            <a:ext cx="1302631" cy="629208"/>
          </a:xfrm>
          <a:prstGeom prst="stripedRightArrow">
            <a:avLst>
              <a:gd fmla="val 50000" name="adj1"/>
              <a:gd fmla="val 56029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3758" y="4484613"/>
            <a:ext cx="6600718" cy="1674447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31"/>
          <p:cNvSpPr txBox="1"/>
          <p:nvPr/>
        </p:nvSpPr>
        <p:spPr>
          <a:xfrm>
            <a:off x="3752129" y="3029465"/>
            <a:ext cx="3816138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날짜 및 시간 변수 처리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컬럼명 밀림 및 직관적인 컬럼명으로 변경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Age변수 str → int 변경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행정동코드 변수로 부터 시군구 정보 추출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2153758" y="1078433"/>
            <a:ext cx="6097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시간대-행정동-성별-연령 구분에 따른 생활인구 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popl.csv : EDA</a:t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4130" y="1680186"/>
            <a:ext cx="3989070" cy="39319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2"/>
          <p:cNvCxnSpPr/>
          <p:nvPr/>
        </p:nvCxnSpPr>
        <p:spPr>
          <a:xfrm>
            <a:off x="7221020" y="3103007"/>
            <a:ext cx="0" cy="1158793"/>
          </a:xfrm>
          <a:prstGeom prst="straightConnector1">
            <a:avLst/>
          </a:prstGeom>
          <a:noFill/>
          <a:ln cap="flat" cmpd="sng" w="57150">
            <a:solidFill>
              <a:srgbClr val="7D8BF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5" name="Google Shape;225;p32"/>
          <p:cNvSpPr txBox="1"/>
          <p:nvPr/>
        </p:nvSpPr>
        <p:spPr>
          <a:xfrm>
            <a:off x="7349490" y="3103007"/>
            <a:ext cx="435483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남성과 여성의 비율은 46.8 %로 동일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외국인의 나이 및 연령은 _ 로 표시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🡪 데이터 내의 남녀 분포 차이 X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popl.csv : EDA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3308" y="1587456"/>
            <a:ext cx="4197532" cy="39789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3"/>
          <p:cNvCxnSpPr/>
          <p:nvPr/>
        </p:nvCxnSpPr>
        <p:spPr>
          <a:xfrm>
            <a:off x="7255310" y="2892056"/>
            <a:ext cx="0" cy="1580745"/>
          </a:xfrm>
          <a:prstGeom prst="straightConnector1">
            <a:avLst/>
          </a:prstGeom>
          <a:noFill/>
          <a:ln cap="flat" cmpd="sng" w="57150">
            <a:solidFill>
              <a:srgbClr val="7D8BF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p33"/>
          <p:cNvSpPr txBox="1"/>
          <p:nvPr/>
        </p:nvSpPr>
        <p:spPr>
          <a:xfrm>
            <a:off x="7327966" y="2716871"/>
            <a:ext cx="4388053" cy="1815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0~9세: 6.3%,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70세 이상: 13.4%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이를 제외한 나머지 나이대의 분포 비율은 6.7%로 동일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🡪 고령화 사회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지역구 구분 기준 </a:t>
            </a:r>
            <a:endParaRPr/>
          </a:p>
        </p:txBody>
      </p:sp>
      <p:pic>
        <p:nvPicPr>
          <p:cNvPr id="239" name="Google Shape;23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882" y="1738082"/>
            <a:ext cx="4877785" cy="355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3583" y="1273464"/>
            <a:ext cx="4445793" cy="4311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인구 구성(연령 구분)</a:t>
            </a:r>
            <a:endParaRPr/>
          </a:p>
        </p:txBody>
      </p:sp>
      <p:sp>
        <p:nvSpPr>
          <p:cNvPr id="246" name="Google Shape;246;p43"/>
          <p:cNvSpPr txBox="1"/>
          <p:nvPr/>
        </p:nvSpPr>
        <p:spPr>
          <a:xfrm>
            <a:off x="5808699" y="6182587"/>
            <a:ext cx="66007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~19 : 미성년 인구, 20~39 : 청년인구, 40~64 : 중년인구, 65~ : 노년인구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882" y="1305381"/>
            <a:ext cx="3649955" cy="518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8699" y="1842180"/>
            <a:ext cx="6014364" cy="381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시간대별 내국인 생활인구 분포</a:t>
            </a:r>
            <a:endParaRPr/>
          </a:p>
        </p:txBody>
      </p:sp>
      <p:pic>
        <p:nvPicPr>
          <p:cNvPr id="254" name="Google Shape;25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2282" y="1671637"/>
            <a:ext cx="83248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서울시 구별 Local_pop 분포</a:t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795" y="1455786"/>
            <a:ext cx="7649131" cy="456198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2972795" y="1148009"/>
            <a:ext cx="2012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Local_pop : 내국인 수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서울시 구별 fore_pop_1 분포</a:t>
            </a:r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795" y="1455786"/>
            <a:ext cx="7630273" cy="456198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/>
        </p:nvSpPr>
        <p:spPr>
          <a:xfrm>
            <a:off x="2972794" y="1148009"/>
            <a:ext cx="26730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fore_pop_1 : 장기 외국인 수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서울시 구별 fore_pop_2 분포</a:t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795" y="1455786"/>
            <a:ext cx="7647108" cy="456198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2972794" y="1148009"/>
            <a:ext cx="26730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fore_pop_2 : 단기 외국인 수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/>
          <p:nvPr/>
        </p:nvSpPr>
        <p:spPr>
          <a:xfrm>
            <a:off x="4909399" y="3247870"/>
            <a:ext cx="2699717" cy="1800453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endParaRPr b="0" i="0" sz="1400" u="sng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01. 코로나 전/후 배달 데이터 비교</a:t>
            </a:r>
            <a:endParaRPr b="1" i="0" sz="1200" u="none" cap="none" strike="noStrike">
              <a:solidFill>
                <a:srgbClr val="9696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02. 배달 라이더 분석</a:t>
            </a:r>
            <a:endParaRPr b="1" i="0" sz="1200" u="none" cap="none" strike="noStrike">
              <a:solidFill>
                <a:srgbClr val="9696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9696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9696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9696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960930" y="3247870"/>
            <a:ext cx="2699717" cy="184661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01. dlvr_call.csv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02. popl.csv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03. StarupOrClosing_Shop.csv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04. StartupOrClosing_Region.csv</a:t>
            </a:r>
            <a:endParaRPr b="1" i="0" sz="1200" u="none" cap="none" strike="noStrike">
              <a:solidFill>
                <a:srgbClr val="9696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05. 코로나 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8715471" y="3247870"/>
            <a:ext cx="2699717" cy="1800453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sng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01. 서울특별시 내 경쟁이 심한 지역은?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02. 경쟁력 있는 배달 업체는?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03. 왕중왕 배달왕을 찾자</a:t>
            </a:r>
            <a:endParaRPr b="1" i="0" sz="12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 txBox="1"/>
          <p:nvPr>
            <p:ph type="title"/>
          </p:nvPr>
        </p:nvSpPr>
        <p:spPr>
          <a:xfrm>
            <a:off x="465754" y="583574"/>
            <a:ext cx="64666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/>
              <a:t>INDEX</a:t>
            </a:r>
            <a:endParaRPr b="1"/>
          </a:p>
        </p:txBody>
      </p:sp>
      <p:grpSp>
        <p:nvGrpSpPr>
          <p:cNvPr id="139" name="Google Shape;139;p2"/>
          <p:cNvGrpSpPr/>
          <p:nvPr/>
        </p:nvGrpSpPr>
        <p:grpSpPr>
          <a:xfrm>
            <a:off x="465754" y="2637000"/>
            <a:ext cx="793043" cy="793043"/>
            <a:chOff x="353741" y="2637000"/>
            <a:chExt cx="793043" cy="793043"/>
          </a:xfrm>
        </p:grpSpPr>
        <p:sp>
          <p:nvSpPr>
            <p:cNvPr id="140" name="Google Shape;140;p2"/>
            <p:cNvSpPr/>
            <p:nvPr/>
          </p:nvSpPr>
          <p:spPr>
            <a:xfrm>
              <a:off x="353741" y="2637000"/>
              <a:ext cx="793043" cy="793043"/>
            </a:xfrm>
            <a:prstGeom prst="ellipse">
              <a:avLst/>
            </a:prstGeom>
            <a:solidFill>
              <a:srgbClr val="323F4F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8102" y="2690840"/>
              <a:ext cx="684319" cy="684319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2"/>
          <p:cNvGrpSpPr/>
          <p:nvPr/>
        </p:nvGrpSpPr>
        <p:grpSpPr>
          <a:xfrm>
            <a:off x="4369060" y="2637000"/>
            <a:ext cx="793043" cy="793043"/>
            <a:chOff x="353741" y="2637000"/>
            <a:chExt cx="793043" cy="793043"/>
          </a:xfrm>
        </p:grpSpPr>
        <p:sp>
          <p:nvSpPr>
            <p:cNvPr id="143" name="Google Shape;143;p2"/>
            <p:cNvSpPr/>
            <p:nvPr/>
          </p:nvSpPr>
          <p:spPr>
            <a:xfrm>
              <a:off x="353741" y="2637000"/>
              <a:ext cx="793043" cy="793043"/>
            </a:xfrm>
            <a:prstGeom prst="ellipse">
              <a:avLst/>
            </a:prstGeom>
            <a:solidFill>
              <a:srgbClr val="323F4F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08102" y="2690840"/>
              <a:ext cx="684319" cy="684319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8219459" y="2642311"/>
            <a:ext cx="793043" cy="793043"/>
            <a:chOff x="353741" y="2637000"/>
            <a:chExt cx="793043" cy="793043"/>
          </a:xfrm>
        </p:grpSpPr>
        <p:sp>
          <p:nvSpPr>
            <p:cNvPr id="146" name="Google Shape;146;p2"/>
            <p:cNvSpPr/>
            <p:nvPr/>
          </p:nvSpPr>
          <p:spPr>
            <a:xfrm>
              <a:off x="353741" y="2637000"/>
              <a:ext cx="793043" cy="793043"/>
            </a:xfrm>
            <a:prstGeom prst="ellipse">
              <a:avLst/>
            </a:prstGeom>
            <a:solidFill>
              <a:srgbClr val="323F4F"/>
            </a:solidFill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ko-KR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08102" y="2690840"/>
              <a:ext cx="684319" cy="684319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8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KT 빅데이터플랫폼 데이터셋 EDA</a:t>
            </a:r>
            <a:endParaRPr/>
          </a:p>
        </p:txBody>
      </p:sp>
      <p:sp>
        <p:nvSpPr>
          <p:cNvPr id="281" name="Google Shape;281;p98"/>
          <p:cNvSpPr txBox="1"/>
          <p:nvPr/>
        </p:nvSpPr>
        <p:spPr>
          <a:xfrm>
            <a:off x="3047999" y="3834785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03. StarupOrClosing_Shop.csv -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 txBox="1"/>
          <p:nvPr>
            <p:ph type="title"/>
          </p:nvPr>
        </p:nvSpPr>
        <p:spPr>
          <a:xfrm>
            <a:off x="2009882" y="367636"/>
            <a:ext cx="77589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업종/상호별 창업.폐업 유추 데이터 (StarupOrClosing_Shop.csv)</a:t>
            </a:r>
            <a:endParaRPr/>
          </a:p>
        </p:txBody>
      </p:sp>
      <p:pic>
        <p:nvPicPr>
          <p:cNvPr id="287" name="Google Shape;2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5734" y="1431878"/>
            <a:ext cx="5077743" cy="3269232"/>
          </a:xfrm>
          <a:prstGeom prst="rect">
            <a:avLst/>
          </a:prstGeom>
          <a:noFill/>
          <a:ln cap="flat" cmpd="sng" w="28575">
            <a:solidFill>
              <a:srgbClr val="EEECF6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88" name="Google Shape;288;p9"/>
          <p:cNvGraphicFramePr/>
          <p:nvPr/>
        </p:nvGraphicFramePr>
        <p:xfrm>
          <a:off x="7801872" y="1889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{F208E3F9-7FF5-4A1B-A8FC-2A566CD7ACE2}</a:tableStyleId>
              </a:tblPr>
              <a:tblGrid>
                <a:gridCol w="1129675"/>
                <a:gridCol w="2282800"/>
              </a:tblGrid>
              <a:tr h="23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INDEX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인덱스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데이터가 생성된 날짜(YYYYMMDD)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INDUTY_NM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업종명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CMPNM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상호명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INDUTY_CODEM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업종코드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DIVISION</a:t>
                      </a:r>
                      <a:endParaRPr b="1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창업폐업 구분 ( 1 : “창업”, 0 : “폐업”)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89" name="Google Shape;289;p9"/>
          <p:cNvGrpSpPr/>
          <p:nvPr/>
        </p:nvGrpSpPr>
        <p:grpSpPr>
          <a:xfrm>
            <a:off x="8329421" y="1370402"/>
            <a:ext cx="2357367" cy="373307"/>
            <a:chOff x="2880740" y="2740061"/>
            <a:chExt cx="6811899" cy="792661"/>
          </a:xfrm>
        </p:grpSpPr>
        <p:sp>
          <p:nvSpPr>
            <p:cNvPr id="290" name="Google Shape;290;p9"/>
            <p:cNvSpPr/>
            <p:nvPr/>
          </p:nvSpPr>
          <p:spPr>
            <a:xfrm>
              <a:off x="2880740" y="2740061"/>
              <a:ext cx="6811899" cy="792661"/>
            </a:xfrm>
            <a:prstGeom prst="roundRect">
              <a:avLst>
                <a:gd fmla="val 50000" name="adj"/>
              </a:avLst>
            </a:prstGeom>
            <a:solidFill>
              <a:srgbClr val="EEECF6"/>
            </a:solidFill>
            <a:ln>
              <a:noFill/>
            </a:ln>
            <a:effectLst>
              <a:outerShdw sx="102000" rotWithShape="0" algn="ctr" sy="102000">
                <a:schemeClr val="lt1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400"/>
                <a:buFont typeface="Malgun Gothic"/>
                <a:buNone/>
              </a:pPr>
              <a:r>
                <a:t/>
              </a:r>
              <a:endPara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"/>
            <p:cNvSpPr txBox="1"/>
            <p:nvPr/>
          </p:nvSpPr>
          <p:spPr>
            <a:xfrm>
              <a:off x="3034468" y="2870596"/>
              <a:ext cx="6504440" cy="531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변수설명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2" name="Google Shape;2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2177" y="3837921"/>
            <a:ext cx="3091853" cy="222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9"/>
          <p:cNvSpPr txBox="1"/>
          <p:nvPr/>
        </p:nvSpPr>
        <p:spPr>
          <a:xfrm>
            <a:off x="2309053" y="4871387"/>
            <a:ext cx="56531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114에 등록된 정보 기반의 업종/상호별 창업/폐업 유추 분류 데이터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2113399" y="4903140"/>
            <a:ext cx="284671" cy="2280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D8BF3"/>
          </a:solidFill>
          <a:ln cap="flat" cmpd="sng" w="12700">
            <a:solidFill>
              <a:srgbClr val="7D8B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"/>
          <p:cNvSpPr txBox="1"/>
          <p:nvPr/>
        </p:nvSpPr>
        <p:spPr>
          <a:xfrm>
            <a:off x="2641921" y="5536257"/>
            <a:ext cx="498738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모두 2020 데이터이므로 month와 date로 나눠서 전처리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업종코드 앞의 두자리를 기준으로 업종을 분류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데이터 전처리(업종분류 상세)</a:t>
            </a:r>
            <a:endParaRPr/>
          </a:p>
        </p:txBody>
      </p:sp>
      <p:pic>
        <p:nvPicPr>
          <p:cNvPr id="301" name="Google Shape;30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882" y="1049500"/>
            <a:ext cx="2204276" cy="3778758"/>
          </a:xfrm>
          <a:prstGeom prst="rect">
            <a:avLst/>
          </a:prstGeom>
          <a:noFill/>
          <a:ln cap="flat" cmpd="sng" w="28575">
            <a:solidFill>
              <a:srgbClr val="E9E8F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6917" y="3382727"/>
            <a:ext cx="7562850" cy="2906435"/>
          </a:xfrm>
          <a:prstGeom prst="rect">
            <a:avLst/>
          </a:prstGeom>
          <a:noFill/>
          <a:ln cap="flat" cmpd="sng" w="28575">
            <a:solidFill>
              <a:srgbClr val="E9E8F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10"/>
          <p:cNvSpPr/>
          <p:nvPr/>
        </p:nvSpPr>
        <p:spPr>
          <a:xfrm flipH="1" rot="10800000">
            <a:off x="3455356" y="5024897"/>
            <a:ext cx="643307" cy="686676"/>
          </a:xfrm>
          <a:prstGeom prst="bentArrow">
            <a:avLst>
              <a:gd fmla="val 22701" name="adj1"/>
              <a:gd fmla="val 35345" name="adj2"/>
              <a:gd fmla="val 50000" name="adj3"/>
              <a:gd fmla="val 24210" name="adj4"/>
            </a:avLst>
          </a:prstGeom>
          <a:solidFill>
            <a:srgbClr val="7D8B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 txBox="1"/>
          <p:nvPr/>
        </p:nvSpPr>
        <p:spPr>
          <a:xfrm>
            <a:off x="4488628" y="1049500"/>
            <a:ext cx="63362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업종코드 앞의 두자리를 기준으로 가장 빈번하게 나타나는 업종명들을 통해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대표할 수 있는 업종 대분류를 설정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4910215" y="1667552"/>
            <a:ext cx="633625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'01' : '농충업',  '02', : '임업’,  '03' : '어업', '04' : '무연탄광업', '05' : '비철금속광업', '07' : '식품', '08' : '섬', 09' : '의류', '10' : '잡화', '11' : '인쇄', '12', : '화학제품' '13' : '플라스틱/고무', '14' : '유리/도기', '15' : '익테리어', '19' : '제사/방적/직조', '20' : '목재가공', '21' : '석유정재', '22' : '합성수지', '23' : '전자부품', '24' : 모래원료', '25' : '금속가공', '26' : '폐기물', '29' : '기타', '30' : '컴퓨터/주변기기', '31' : '전기장비', '32' : '송장비', '33' : '의료기기', '34' : '자동차부품', '35' : '선박/항공부품', '36' : '기계부품', '39' : '전기', '40' : '도', '42' : '건설', '43' : '공사', '45' : '도매', '46' : '도매', '47' : '도매', '48' : '도매', '49' : '무역', '54' : '소매', 55' : '소매', '56' : '소매', '57' : '소매', '58' : '소매', '59' : '소매', '60' : '소매', '65' : '운송', '66 : ''운송', '67' : 운성', '69' : '통신/개발', '70' : '방송', '71' : '광고', '72' : '출판', '73' : '연구소', '76' : '금융', '77' : '보험', 78' : '보험', '80' : '부동산', '81' : '대여', '83' : '전문직', '84' : '미용', '85' : '음식점', '86' : '병원', '87' : '교육, 88' : '숙박', '89' : '취미/여가', '90' : '복지관', '91' : '관광지', '96' : '공공기관', '97' : '국제기관', '98 : '단체/조합''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업종 및 상호 별 창업/폐업 비율</a:t>
            </a:r>
            <a:endParaRPr/>
          </a:p>
        </p:txBody>
      </p:sp>
      <p:pic>
        <p:nvPicPr>
          <p:cNvPr id="311" name="Google Shape;3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1656" y="1716215"/>
            <a:ext cx="3902896" cy="370617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1"/>
          <p:cNvSpPr txBox="1"/>
          <p:nvPr/>
        </p:nvSpPr>
        <p:spPr>
          <a:xfrm>
            <a:off x="6994774" y="4104715"/>
            <a:ext cx="523114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202001~202006에 입력된 업종별 창업/폐업 유추 결과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업종의 42.27%로 폐업 업종의 비율이 크게 나타남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코로나의 영향 의심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11"/>
          <p:cNvCxnSpPr/>
          <p:nvPr/>
        </p:nvCxnSpPr>
        <p:spPr>
          <a:xfrm>
            <a:off x="6889174" y="4115473"/>
            <a:ext cx="0" cy="1158793"/>
          </a:xfrm>
          <a:prstGeom prst="straightConnector1">
            <a:avLst/>
          </a:prstGeom>
          <a:noFill/>
          <a:ln cap="flat" cmpd="sng" w="57150">
            <a:solidFill>
              <a:srgbClr val="7D8BF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창업/폐업 업종 분류 상위 10</a:t>
            </a:r>
            <a:endParaRPr/>
          </a:p>
        </p:txBody>
      </p:sp>
      <p:sp>
        <p:nvSpPr>
          <p:cNvPr id="319" name="Google Shape;319;p12"/>
          <p:cNvSpPr txBox="1"/>
          <p:nvPr/>
        </p:nvSpPr>
        <p:spPr>
          <a:xfrm>
            <a:off x="4347845" y="5663222"/>
            <a:ext cx="52708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202001~202006에 입력된 업종별 창업/폐업 유추 결과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개업 및 폐업의 빈도가 잦은 업종은 </a:t>
            </a:r>
            <a: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음식점, 소매, 교육, 도매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12"/>
          <p:cNvCxnSpPr/>
          <p:nvPr/>
        </p:nvCxnSpPr>
        <p:spPr>
          <a:xfrm>
            <a:off x="4239994" y="5668600"/>
            <a:ext cx="0" cy="733286"/>
          </a:xfrm>
          <a:prstGeom prst="straightConnector1">
            <a:avLst/>
          </a:prstGeom>
          <a:noFill/>
          <a:ln cap="flat" cmpd="sng" w="57150">
            <a:solidFill>
              <a:srgbClr val="7D8BF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1" name="Google Shape;3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791" y="932120"/>
            <a:ext cx="8939848" cy="4490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창업/폐업 업종 분류 하위 10</a:t>
            </a:r>
            <a:endParaRPr/>
          </a:p>
        </p:txBody>
      </p:sp>
      <p:pic>
        <p:nvPicPr>
          <p:cNvPr id="327" name="Google Shape;3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4282" y="1143000"/>
            <a:ext cx="714375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3"/>
          <p:cNvSpPr txBox="1"/>
          <p:nvPr/>
        </p:nvSpPr>
        <p:spPr>
          <a:xfrm>
            <a:off x="3587201" y="5997921"/>
            <a:ext cx="7065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순위의 차이만 있을 뿐 개업 및 폐업의 빈도가 잦지 않은 업종은 유사하게 나타난다.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" name="Google Shape;329;p13"/>
          <p:cNvCxnSpPr/>
          <p:nvPr/>
        </p:nvCxnSpPr>
        <p:spPr>
          <a:xfrm>
            <a:off x="3492885" y="5960301"/>
            <a:ext cx="0" cy="345397"/>
          </a:xfrm>
          <a:prstGeom prst="straightConnector1">
            <a:avLst/>
          </a:prstGeom>
          <a:noFill/>
          <a:ln cap="flat" cmpd="sng" w="57150">
            <a:solidFill>
              <a:srgbClr val="7D8BF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월별 창업/폐업 빈도</a:t>
            </a:r>
            <a:endParaRPr/>
          </a:p>
        </p:txBody>
      </p:sp>
      <p:pic>
        <p:nvPicPr>
          <p:cNvPr id="335" name="Google Shape;3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683" y="1114261"/>
            <a:ext cx="5476927" cy="406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9227" y="1929070"/>
            <a:ext cx="20955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4"/>
          <p:cNvSpPr txBox="1"/>
          <p:nvPr/>
        </p:nvSpPr>
        <p:spPr>
          <a:xfrm>
            <a:off x="3165457" y="5268302"/>
            <a:ext cx="782077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2020년 1~4월은 개업이 주로 나타남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2020년 5월과 6월에 폐업 업종이 급격하게 증가함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코로나의 장기화 및 사회적거리두기 시행으로 인한 시장 경기의 악화가 원인으로 보여진다.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p14"/>
          <p:cNvCxnSpPr/>
          <p:nvPr/>
        </p:nvCxnSpPr>
        <p:spPr>
          <a:xfrm>
            <a:off x="3018366" y="5268302"/>
            <a:ext cx="0" cy="1169551"/>
          </a:xfrm>
          <a:prstGeom prst="straightConnector1">
            <a:avLst/>
          </a:prstGeom>
          <a:noFill/>
          <a:ln cap="flat" cmpd="sng" w="57150">
            <a:solidFill>
              <a:srgbClr val="7D8BF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9" name="Google Shape;339;p14"/>
          <p:cNvSpPr/>
          <p:nvPr/>
        </p:nvSpPr>
        <p:spPr>
          <a:xfrm>
            <a:off x="7555839" y="3147541"/>
            <a:ext cx="2351134" cy="434755"/>
          </a:xfrm>
          <a:prstGeom prst="roundRect">
            <a:avLst>
              <a:gd fmla="val 16667" name="adj"/>
            </a:avLst>
          </a:prstGeom>
          <a:solidFill>
            <a:srgbClr val="7D8BF3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14"/>
          <p:cNvPicPr preferRelativeResize="0"/>
          <p:nvPr/>
        </p:nvPicPr>
        <p:blipFill rotWithShape="1">
          <a:blip r:embed="rId5">
            <a:alphaModFix/>
          </a:blip>
          <a:srcRect b="17631" l="0" r="45833" t="0"/>
          <a:stretch/>
        </p:blipFill>
        <p:spPr>
          <a:xfrm>
            <a:off x="10354206" y="2350535"/>
            <a:ext cx="1264054" cy="123176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4"/>
          <p:cNvSpPr/>
          <p:nvPr/>
        </p:nvSpPr>
        <p:spPr>
          <a:xfrm>
            <a:off x="10059299" y="2339777"/>
            <a:ext cx="1688052" cy="263573"/>
          </a:xfrm>
          <a:prstGeom prst="roundRect">
            <a:avLst>
              <a:gd fmla="val 16667" name="adj"/>
            </a:avLst>
          </a:prstGeom>
          <a:solidFill>
            <a:srgbClr val="7D8BF3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9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KT 빅데이터플랫폼 데이터셋 EDA</a:t>
            </a:r>
            <a:endParaRPr/>
          </a:p>
        </p:txBody>
      </p:sp>
      <p:sp>
        <p:nvSpPr>
          <p:cNvPr id="347" name="Google Shape;347;p99"/>
          <p:cNvSpPr txBox="1"/>
          <p:nvPr/>
        </p:nvSpPr>
        <p:spPr>
          <a:xfrm>
            <a:off x="3047999" y="3834785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- 04. StartupOrClosing_Resion.csv -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 txBox="1"/>
          <p:nvPr>
            <p:ph type="title"/>
          </p:nvPr>
        </p:nvSpPr>
        <p:spPr>
          <a:xfrm>
            <a:off x="2009881" y="367636"/>
            <a:ext cx="86760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업종/지역별 창업 및 폐업 유추 분류 데이터 (StartupOrClosing_Resion.csv)</a:t>
            </a:r>
            <a:endParaRPr/>
          </a:p>
        </p:txBody>
      </p:sp>
      <p:pic>
        <p:nvPicPr>
          <p:cNvPr descr="텍스트이(가) 표시된 사진&#10;&#10;자동 생성된 설명" id="353" name="Google Shape;3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6617" y="1535293"/>
            <a:ext cx="6847247" cy="2026649"/>
          </a:xfrm>
          <a:prstGeom prst="rect">
            <a:avLst/>
          </a:prstGeom>
          <a:noFill/>
          <a:ln cap="flat" cmpd="sng" w="2857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p15"/>
          <p:cNvSpPr txBox="1"/>
          <p:nvPr/>
        </p:nvSpPr>
        <p:spPr>
          <a:xfrm>
            <a:off x="1919224" y="1017059"/>
            <a:ext cx="72695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114에 등록된 정보 기반의 업종/지역별 창업 및 폐업 유추 분류 데이터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5"/>
          <p:cNvSpPr txBox="1"/>
          <p:nvPr/>
        </p:nvSpPr>
        <p:spPr>
          <a:xfrm>
            <a:off x="8733863" y="1432825"/>
            <a:ext cx="3458943" cy="2169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INDEX (인덱스) : 인덱스 번호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 (날짜) : 데이터가 생성된 날짜(YYYYMMDD)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INDUTY_NM (업종명) : 업종 명칭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BRTC_NM (광역시도명) : 광역시도명칭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SIGUNGU_NM (시군구명) : 시군구 명칭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EMD (읍면동) : 읍면동 명칭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LA_DCMLPOINT_VALUE (위도 값) : 위도 소수점 값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LO_DCMLPOINT_VALUE (경도 값) : 경도 소수점 값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ko-KR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DIVISION (구분) : 창업폐업 구분 (1:창업, 0:폐업)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356" name="Google Shape;35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6616" y="4397004"/>
            <a:ext cx="6847247" cy="2026650"/>
          </a:xfrm>
          <a:prstGeom prst="rect">
            <a:avLst/>
          </a:prstGeom>
          <a:noFill/>
          <a:ln cap="flat" cmpd="sng" w="2857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7" name="Google Shape;357;p15"/>
          <p:cNvSpPr/>
          <p:nvPr/>
        </p:nvSpPr>
        <p:spPr>
          <a:xfrm rot="5400000">
            <a:off x="4041754" y="3347868"/>
            <a:ext cx="446095" cy="1263212"/>
          </a:xfrm>
          <a:prstGeom prst="stripedRightArrow">
            <a:avLst>
              <a:gd fmla="val 50000" name="adj1"/>
              <a:gd fmla="val 56029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5"/>
          <p:cNvSpPr txBox="1"/>
          <p:nvPr/>
        </p:nvSpPr>
        <p:spPr>
          <a:xfrm>
            <a:off x="4896407" y="3840973"/>
            <a:ext cx="601363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‘DATE’ 컬럼 날짜 변수로 변환 및 연도, 월 정보 추출 / 위도, 경도 ‘*’ 문자 제거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업종 및 지역 별 창업/폐업 비율</a:t>
            </a:r>
            <a:endParaRPr/>
          </a:p>
        </p:txBody>
      </p:sp>
      <p:pic>
        <p:nvPicPr>
          <p:cNvPr id="364" name="Google Shape;3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42" y="1509754"/>
            <a:ext cx="4494645" cy="466064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6"/>
          <p:cNvSpPr txBox="1"/>
          <p:nvPr/>
        </p:nvSpPr>
        <p:spPr>
          <a:xfrm>
            <a:off x="6868756" y="4478198"/>
            <a:ext cx="4867835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2020년에 생성된 데이터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 영향을 받았을 것이라고 유추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/>
        </p:nvSpPr>
        <p:spPr>
          <a:xfrm>
            <a:off x="358587" y="3090446"/>
            <a:ext cx="85971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ko-KR" sz="3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1" i="0" sz="38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창업/폐업 상위 20개 업종 </a:t>
            </a:r>
            <a:endParaRPr/>
          </a:p>
        </p:txBody>
      </p:sp>
      <p:pic>
        <p:nvPicPr>
          <p:cNvPr id="371" name="Google Shape;3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8159" y="969963"/>
            <a:ext cx="7971099" cy="414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2080" y="2550161"/>
            <a:ext cx="7884160" cy="40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9"/>
          <p:cNvPicPr preferRelativeResize="0"/>
          <p:nvPr/>
        </p:nvPicPr>
        <p:blipFill rotWithShape="1">
          <a:blip r:embed="rId3">
            <a:alphaModFix/>
          </a:blip>
          <a:srcRect b="0" l="2806" r="0" t="0"/>
          <a:stretch/>
        </p:blipFill>
        <p:spPr>
          <a:xfrm>
            <a:off x="2448560" y="1157416"/>
            <a:ext cx="8554720" cy="454316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9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지역별 데이터 분포</a:t>
            </a:r>
            <a:endParaRPr/>
          </a:p>
        </p:txBody>
      </p:sp>
      <p:sp>
        <p:nvSpPr>
          <p:cNvPr id="379" name="Google Shape;379;p19"/>
          <p:cNvSpPr txBox="1"/>
          <p:nvPr/>
        </p:nvSpPr>
        <p:spPr>
          <a:xfrm>
            <a:off x="2930524" y="5982533"/>
            <a:ext cx="874331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서울과 경기 지역이 대부분으로, 이후 배달 데이터와 행정동 별 인구수 데이터와 결합해 분석 예정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19"/>
          <p:cNvCxnSpPr/>
          <p:nvPr/>
        </p:nvCxnSpPr>
        <p:spPr>
          <a:xfrm>
            <a:off x="2801784" y="5948682"/>
            <a:ext cx="0" cy="401850"/>
          </a:xfrm>
          <a:prstGeom prst="straightConnector1">
            <a:avLst/>
          </a:prstGeom>
          <a:noFill/>
          <a:ln cap="flat" cmpd="sng" w="57150">
            <a:solidFill>
              <a:srgbClr val="7D8BF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0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KT 빅데이터플랫폼 데이터셋 EDA</a:t>
            </a:r>
            <a:endParaRPr/>
          </a:p>
        </p:txBody>
      </p:sp>
      <p:sp>
        <p:nvSpPr>
          <p:cNvPr id="386" name="Google Shape;386;p100"/>
          <p:cNvSpPr txBox="1"/>
          <p:nvPr/>
        </p:nvSpPr>
        <p:spPr>
          <a:xfrm>
            <a:off x="3047999" y="3834785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개업/폐업 데이터 음식점만 보기 -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3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업종 코드에서 음식점인 경우(cod_sub=85)만 추출</a:t>
            </a:r>
            <a:endParaRPr/>
          </a:p>
        </p:txBody>
      </p:sp>
      <p:grpSp>
        <p:nvGrpSpPr>
          <p:cNvPr id="392" name="Google Shape;392;p23"/>
          <p:cNvGrpSpPr/>
          <p:nvPr/>
        </p:nvGrpSpPr>
        <p:grpSpPr>
          <a:xfrm>
            <a:off x="2009882" y="1753903"/>
            <a:ext cx="2042875" cy="3099182"/>
            <a:chOff x="1721978" y="1102659"/>
            <a:chExt cx="2042875" cy="3099182"/>
          </a:xfrm>
        </p:grpSpPr>
        <p:pic>
          <p:nvPicPr>
            <p:cNvPr descr="테이블이(가) 표시된 사진&#10;&#10;자동 생성된 설명" id="393" name="Google Shape;393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21978" y="1204074"/>
              <a:ext cx="2042875" cy="2865904"/>
            </a:xfrm>
            <a:prstGeom prst="rect">
              <a:avLst/>
            </a:prstGeom>
            <a:noFill/>
            <a:ln cap="flat" cmpd="sng" w="28575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4" name="Google Shape;394;p23"/>
            <p:cNvSpPr/>
            <p:nvPr/>
          </p:nvSpPr>
          <p:spPr>
            <a:xfrm>
              <a:off x="2581836" y="1102659"/>
              <a:ext cx="690838" cy="3099182"/>
            </a:xfrm>
            <a:prstGeom prst="rect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23"/>
          <p:cNvGrpSpPr/>
          <p:nvPr/>
        </p:nvGrpSpPr>
        <p:grpSpPr>
          <a:xfrm>
            <a:off x="4334086" y="1753903"/>
            <a:ext cx="7532184" cy="3099182"/>
            <a:chOff x="4659816" y="1102659"/>
            <a:chExt cx="7532184" cy="3099182"/>
          </a:xfrm>
        </p:grpSpPr>
        <p:pic>
          <p:nvPicPr>
            <p:cNvPr id="396" name="Google Shape;396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59816" y="1204074"/>
              <a:ext cx="7532184" cy="2865904"/>
            </a:xfrm>
            <a:prstGeom prst="rect">
              <a:avLst/>
            </a:prstGeom>
            <a:noFill/>
            <a:ln cap="flat" cmpd="sng" w="28575">
              <a:solidFill>
                <a:srgbClr val="3A383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7" name="Google Shape;397;p23"/>
            <p:cNvSpPr/>
            <p:nvPr/>
          </p:nvSpPr>
          <p:spPr>
            <a:xfrm>
              <a:off x="6078070" y="1102659"/>
              <a:ext cx="690838" cy="3099182"/>
            </a:xfrm>
            <a:prstGeom prst="rect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23"/>
          <p:cNvSpPr/>
          <p:nvPr/>
        </p:nvSpPr>
        <p:spPr>
          <a:xfrm>
            <a:off x="3101788" y="4864653"/>
            <a:ext cx="3128684" cy="369772"/>
          </a:xfrm>
          <a:prstGeom prst="curvedUpArrow">
            <a:avLst>
              <a:gd fmla="val 25000" name="adj1"/>
              <a:gd fmla="val 57847" name="adj2"/>
              <a:gd fmla="val 25000" name="adj3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3"/>
          <p:cNvSpPr/>
          <p:nvPr/>
        </p:nvSpPr>
        <p:spPr>
          <a:xfrm rot="5400000">
            <a:off x="4497014" y="5214928"/>
            <a:ext cx="477461" cy="803317"/>
          </a:xfrm>
          <a:prstGeom prst="stripedRightArrow">
            <a:avLst>
              <a:gd fmla="val 50000" name="adj1"/>
              <a:gd fmla="val 56029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3"/>
          <p:cNvSpPr txBox="1"/>
          <p:nvPr/>
        </p:nvSpPr>
        <p:spPr>
          <a:xfrm>
            <a:off x="1771583" y="1266995"/>
            <a:ext cx="25194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업종 코드 = 85인 경우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3"/>
          <p:cNvSpPr txBox="1"/>
          <p:nvPr/>
        </p:nvSpPr>
        <p:spPr>
          <a:xfrm>
            <a:off x="5890563" y="1266995"/>
            <a:ext cx="44192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업종/지역별 창업 및 폐업 유추 분류 데이터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3"/>
          <p:cNvSpPr txBox="1"/>
          <p:nvPr/>
        </p:nvSpPr>
        <p:spPr>
          <a:xfrm>
            <a:off x="1911271" y="5855317"/>
            <a:ext cx="6990683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특별시/광역시/도(BRTC_NM)가 ‘서울’인 경우와 ‘경기’인 경우 각각 추출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4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경기도 시군구 별 음식점 창업/폐업 빈도 비교</a:t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2207106" y="1304195"/>
            <a:ext cx="9253191" cy="4249609"/>
            <a:chOff x="2323647" y="1730187"/>
            <a:chExt cx="9253191" cy="4249609"/>
          </a:xfrm>
        </p:grpSpPr>
        <p:pic>
          <p:nvPicPr>
            <p:cNvPr descr="지도이(가) 표시된 사진&#10;&#10;자동 생성된 설명" id="409" name="Google Shape;40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23647" y="1730187"/>
              <a:ext cx="4462635" cy="3863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지도이(가) 표시된 사진&#10;&#10;자동 생성된 설명" id="410" name="Google Shape;41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14204" y="1730188"/>
              <a:ext cx="4462634" cy="38637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24"/>
            <p:cNvSpPr txBox="1"/>
            <p:nvPr/>
          </p:nvSpPr>
          <p:spPr>
            <a:xfrm>
              <a:off x="3514509" y="5672019"/>
              <a:ext cx="208091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 창업 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4"/>
            <p:cNvSpPr txBox="1"/>
            <p:nvPr/>
          </p:nvSpPr>
          <p:spPr>
            <a:xfrm>
              <a:off x="8305066" y="5672019"/>
              <a:ext cx="208091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ko-K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 폐업 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24"/>
          <p:cNvSpPr/>
          <p:nvPr/>
        </p:nvSpPr>
        <p:spPr>
          <a:xfrm>
            <a:off x="2313788" y="1232476"/>
            <a:ext cx="4249270" cy="47978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4"/>
          <p:cNvSpPr/>
          <p:nvPr/>
        </p:nvSpPr>
        <p:spPr>
          <a:xfrm>
            <a:off x="7104345" y="1232476"/>
            <a:ext cx="4355952" cy="47978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4"/>
          <p:cNvSpPr txBox="1"/>
          <p:nvPr/>
        </p:nvSpPr>
        <p:spPr>
          <a:xfrm>
            <a:off x="1947129" y="5517944"/>
            <a:ext cx="1001623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창업한 최대 점포 수는 10개인 반면, 폐업한 최대 점포 수는 184개로 큰 차이가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음식점 창업이 아예 없는 지역도 존재는 반면, 폐업은 경기도의 대부분 지역에서 나타났다.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서울특별시 구 별 음식점 창업/폐업 빈도 비교</a:t>
            </a:r>
            <a:endParaRPr/>
          </a:p>
        </p:txBody>
      </p:sp>
      <p:pic>
        <p:nvPicPr>
          <p:cNvPr descr="지도이(가) 표시된 사진&#10;&#10;자동 생성된 설명" id="421" name="Google Shape;421;p25"/>
          <p:cNvPicPr preferRelativeResize="0"/>
          <p:nvPr/>
        </p:nvPicPr>
        <p:blipFill rotWithShape="1">
          <a:blip r:embed="rId3">
            <a:alphaModFix/>
          </a:blip>
          <a:srcRect b="0" l="0" r="0" t="7765"/>
          <a:stretch/>
        </p:blipFill>
        <p:spPr>
          <a:xfrm>
            <a:off x="2009882" y="1602556"/>
            <a:ext cx="4576959" cy="350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422" name="Google Shape;422;p25"/>
          <p:cNvPicPr preferRelativeResize="0"/>
          <p:nvPr/>
        </p:nvPicPr>
        <p:blipFill rotWithShape="1">
          <a:blip r:embed="rId4">
            <a:alphaModFix/>
          </a:blip>
          <a:srcRect b="0" l="0" r="0" t="7765"/>
          <a:stretch/>
        </p:blipFill>
        <p:spPr>
          <a:xfrm>
            <a:off x="7020247" y="1602556"/>
            <a:ext cx="4659014" cy="3509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5"/>
          <p:cNvSpPr txBox="1"/>
          <p:nvPr/>
        </p:nvSpPr>
        <p:spPr>
          <a:xfrm>
            <a:off x="3250507" y="5183631"/>
            <a:ext cx="20957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창업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"/>
          <p:cNvSpPr txBox="1"/>
          <p:nvPr/>
        </p:nvSpPr>
        <p:spPr>
          <a:xfrm>
            <a:off x="8301900" y="5183631"/>
            <a:ext cx="20957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폐업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5"/>
          <p:cNvSpPr txBox="1"/>
          <p:nvPr/>
        </p:nvSpPr>
        <p:spPr>
          <a:xfrm>
            <a:off x="1947129" y="5508979"/>
            <a:ext cx="1001623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서울특별시 구별로 창업한 최대 점포 수는 3개인 반면, 폐업한 최대 점포수는 138개로 큰 차이가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강북구, 양천구, 구로구, 동작구, 용산구의 경우 창업한 음식점이 없지만 폐업한 음식점은 존재한다.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지도이(가) 표시된 사진&#10;&#10;자동 생성된 설명" id="426" name="Google Shape;426;p25"/>
          <p:cNvPicPr preferRelativeResize="0"/>
          <p:nvPr/>
        </p:nvPicPr>
        <p:blipFill rotWithShape="1">
          <a:blip r:embed="rId3">
            <a:alphaModFix/>
          </a:blip>
          <a:srcRect b="94102" l="35382" r="0" t="0"/>
          <a:stretch/>
        </p:blipFill>
        <p:spPr>
          <a:xfrm>
            <a:off x="2009882" y="1264002"/>
            <a:ext cx="4576959" cy="338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427" name="Google Shape;427;p25"/>
          <p:cNvPicPr preferRelativeResize="0"/>
          <p:nvPr/>
        </p:nvPicPr>
        <p:blipFill rotWithShape="1">
          <a:blip r:embed="rId4">
            <a:alphaModFix/>
          </a:blip>
          <a:srcRect b="94102" l="37287" r="0" t="-1130"/>
          <a:stretch/>
        </p:blipFill>
        <p:spPr>
          <a:xfrm>
            <a:off x="7020247" y="1206109"/>
            <a:ext cx="4659014" cy="39644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5"/>
          <p:cNvSpPr/>
          <p:nvPr/>
        </p:nvSpPr>
        <p:spPr>
          <a:xfrm>
            <a:off x="6217612" y="1213904"/>
            <a:ext cx="456565" cy="2262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"/>
          <p:cNvSpPr/>
          <p:nvPr/>
        </p:nvSpPr>
        <p:spPr>
          <a:xfrm>
            <a:off x="11274458" y="1206108"/>
            <a:ext cx="527901" cy="23408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8701d0049_0_0"/>
          <p:cNvSpPr txBox="1"/>
          <p:nvPr>
            <p:ph type="title"/>
          </p:nvPr>
        </p:nvSpPr>
        <p:spPr>
          <a:xfrm>
            <a:off x="2862696" y="3109977"/>
            <a:ext cx="64665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코로나 데이터 EDA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8701d0049_0_4"/>
          <p:cNvSpPr txBox="1"/>
          <p:nvPr/>
        </p:nvSpPr>
        <p:spPr>
          <a:xfrm>
            <a:off x="2116082" y="1062344"/>
            <a:ext cx="7269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코로나 확진자 국적 파악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gb8701d0049_0_4"/>
          <p:cNvSpPr txBox="1"/>
          <p:nvPr/>
        </p:nvSpPr>
        <p:spPr>
          <a:xfrm>
            <a:off x="2980349" y="5064827"/>
            <a:ext cx="208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코로나 확진자 국적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b8701d0049_0_4"/>
          <p:cNvSpPr txBox="1"/>
          <p:nvPr/>
        </p:nvSpPr>
        <p:spPr>
          <a:xfrm>
            <a:off x="6281284" y="5053454"/>
            <a:ext cx="262671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코로나 확진자 내국인 여부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b8701d0049_0_4"/>
          <p:cNvSpPr txBox="1"/>
          <p:nvPr/>
        </p:nvSpPr>
        <p:spPr>
          <a:xfrm>
            <a:off x="1947129" y="5491563"/>
            <a:ext cx="100161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 확진자 중 해외 유입자가 많아, 확진자 중 외국인의 비율이 높을 것이라 가정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gb8701d0049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125" y="1491644"/>
            <a:ext cx="3945647" cy="3409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b8701d0049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9462" y="1351583"/>
            <a:ext cx="3621350" cy="31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b8701d0049_0_4"/>
          <p:cNvSpPr txBox="1"/>
          <p:nvPr/>
        </p:nvSpPr>
        <p:spPr>
          <a:xfrm>
            <a:off x="1947128" y="6003353"/>
            <a:ext cx="10016100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가정과 다르게, 코로나 확진자중 내국인 비율이 95%이상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b8701d0049_0_4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 sz="2000">
                <a:highlight>
                  <a:srgbClr val="FFFFFF"/>
                </a:highlight>
              </a:rPr>
              <a:t>1.PatientInfo.csv( 환자 역학 정보)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8701d0049_0_18"/>
          <p:cNvSpPr txBox="1"/>
          <p:nvPr/>
        </p:nvSpPr>
        <p:spPr>
          <a:xfrm>
            <a:off x="2116082" y="1062344"/>
            <a:ext cx="7269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코로나 확진자의 증상 발견 날짜, 코로나 확진자의 증상을 파악</a:t>
            </a:r>
            <a:endParaRPr/>
          </a:p>
        </p:txBody>
      </p:sp>
      <p:sp>
        <p:nvSpPr>
          <p:cNvPr id="452" name="Google Shape;452;gb8701d0049_0_18"/>
          <p:cNvSpPr txBox="1"/>
          <p:nvPr/>
        </p:nvSpPr>
        <p:spPr>
          <a:xfrm>
            <a:off x="2718767" y="5053454"/>
            <a:ext cx="208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 증상 발견 날짜 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b8701d0049_0_18"/>
          <p:cNvSpPr txBox="1"/>
          <p:nvPr/>
        </p:nvSpPr>
        <p:spPr>
          <a:xfrm>
            <a:off x="7589194" y="5053454"/>
            <a:ext cx="208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코로나 결과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b8701d0049_0_18"/>
          <p:cNvSpPr txBox="1"/>
          <p:nvPr/>
        </p:nvSpPr>
        <p:spPr>
          <a:xfrm>
            <a:off x="1332980" y="5525682"/>
            <a:ext cx="10618876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증상 발견 날짜: 코로나 확진 날짜 - 증상 발현 날짜  =&gt; 증상이 발견된 뒤 일주일 내에 확진 판정 받은 경우 대다수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 결과 : 퇴원&gt; 병원에서 격리&gt; 사망 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gb8701d0049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875" y="1491650"/>
            <a:ext cx="3491400" cy="34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b8701d0049_0_18"/>
          <p:cNvSpPr txBox="1"/>
          <p:nvPr/>
        </p:nvSpPr>
        <p:spPr>
          <a:xfrm>
            <a:off x="2501275" y="4584425"/>
            <a:ext cx="3000000" cy="3554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ko-KR" sz="1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# 코로나 확진 날짜- 증상 발현 날짜</a:t>
            </a:r>
            <a:endParaRPr b="0" i="1" sz="1000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gb8701d0049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8075" y="1513719"/>
            <a:ext cx="3675078" cy="340941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b8701d0049_0_18"/>
          <p:cNvSpPr txBox="1"/>
          <p:nvPr/>
        </p:nvSpPr>
        <p:spPr>
          <a:xfrm>
            <a:off x="9666832" y="4351974"/>
            <a:ext cx="3000000" cy="9925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solated(병원에서 격리)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released(퇴원)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decased(사망)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b8701d0049_0_18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 sz="2000">
                <a:highlight>
                  <a:srgbClr val="FFFFFF"/>
                </a:highlight>
              </a:rPr>
              <a:t>1.PatientInfo.csv( 환자 역학 정보)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8701d0049_0_50"/>
          <p:cNvSpPr txBox="1"/>
          <p:nvPr/>
        </p:nvSpPr>
        <p:spPr>
          <a:xfrm>
            <a:off x="1729396" y="4940583"/>
            <a:ext cx="3869033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입원 시기: 코로나 퇴원 날짜 -코로나 확진 날짜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Google Shape;465;gb8701d0049_0_50"/>
          <p:cNvSpPr txBox="1"/>
          <p:nvPr/>
        </p:nvSpPr>
        <p:spPr>
          <a:xfrm>
            <a:off x="1458084" y="5548429"/>
            <a:ext cx="1001610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입원 시기의 경우,  코로나 양성 판정을 받은 뒤로, 2~3주 뒤에 퇴원을 한 경우가 많음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생존 시기의 경우, 코로나 양성 증상(기침 , 발열 증세)가 나온 뒤로 한달 내에 사망한 케이스 다수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gb8701d0049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0721" y="832009"/>
            <a:ext cx="4244376" cy="38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b8701d0049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5443" y="832008"/>
            <a:ext cx="4244376" cy="38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b8701d0049_0_50"/>
          <p:cNvSpPr txBox="1"/>
          <p:nvPr/>
        </p:nvSpPr>
        <p:spPr>
          <a:xfrm>
            <a:off x="6642590" y="4940582"/>
            <a:ext cx="3357242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생존 시기:사망 날짜 - 코로나 발현 날짜 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gb8701d0049_0_50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 sz="2000">
                <a:highlight>
                  <a:srgbClr val="FFFFFF"/>
                </a:highlight>
              </a:rPr>
              <a:t>1.PatientInfo.csv( 환자 역학 정보)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KT 빅데이터플랫폼 데이터셋 EDA</a:t>
            </a:r>
            <a:endParaRPr/>
          </a:p>
        </p:txBody>
      </p:sp>
      <p:sp>
        <p:nvSpPr>
          <p:cNvPr id="158" name="Google Shape;158;p30"/>
          <p:cNvSpPr txBox="1"/>
          <p:nvPr/>
        </p:nvSpPr>
        <p:spPr>
          <a:xfrm>
            <a:off x="3047999" y="3834785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- 01. dlvr_call.csv -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8701d0049_0_39"/>
          <p:cNvSpPr txBox="1"/>
          <p:nvPr/>
        </p:nvSpPr>
        <p:spPr>
          <a:xfrm>
            <a:off x="5243694" y="925866"/>
            <a:ext cx="2436018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&lt;2020년 3월 ~6월 데이터&gt; 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gb8701d0049_0_39"/>
          <p:cNvSpPr txBox="1"/>
          <p:nvPr/>
        </p:nvSpPr>
        <p:spPr>
          <a:xfrm>
            <a:off x="1947129" y="5491563"/>
            <a:ext cx="1001610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 양성 비율이 높았던 감염 경로: 신천지 교회 &gt; 이태원 클럽 &gt; ..  (2020.03~2020.06 data)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 음성 비율이 높았던 감염경로: 기타&gt; 해외 유입자 &gt; 코로나 확진자 접촉</a:t>
            </a:r>
            <a:endParaRPr/>
          </a:p>
        </p:txBody>
      </p:sp>
      <p:pic>
        <p:nvPicPr>
          <p:cNvPr id="476" name="Google Shape;476;gb8701d0049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125" y="1206537"/>
            <a:ext cx="4223125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b8701d0049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8424" y="1386613"/>
            <a:ext cx="5716951" cy="185414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b8701d0049_0_39"/>
          <p:cNvSpPr txBox="1"/>
          <p:nvPr/>
        </p:nvSpPr>
        <p:spPr>
          <a:xfrm>
            <a:off x="2013724" y="4940583"/>
            <a:ext cx="3869033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[코로나 양성 비율이  높았던 감염 경로]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" name="Google Shape;479;gb8701d0049_0_39"/>
          <p:cNvSpPr txBox="1"/>
          <p:nvPr/>
        </p:nvSpPr>
        <p:spPr>
          <a:xfrm>
            <a:off x="6961037" y="4940582"/>
            <a:ext cx="3869033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[코로나 음성 비율이  높았던 감염 경로]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gb8701d0049_0_39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 sz="2000">
                <a:highlight>
                  <a:srgbClr val="FFFFFF"/>
                </a:highlight>
              </a:rPr>
              <a:t>2.Case.csv(대한민국에서 발생한 COVID-19 감염 사례)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8701d0049_0_59"/>
          <p:cNvSpPr txBox="1"/>
          <p:nvPr/>
        </p:nvSpPr>
        <p:spPr>
          <a:xfrm>
            <a:off x="2161575" y="5259031"/>
            <a:ext cx="3573331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[2020.03~ 2020.06 코로나 누적 확진자 수]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gb8701d0049_0_59"/>
          <p:cNvSpPr txBox="1"/>
          <p:nvPr/>
        </p:nvSpPr>
        <p:spPr>
          <a:xfrm>
            <a:off x="1947129" y="5491563"/>
            <a:ext cx="1001610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2020.03~2020.06 코로나 누적 확진자 수를 확인해 봤을때, 3월에 누적 확진자 급격히 증가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3월 누적 확진자 수: 3월 초반 누적 확진자 수 &gt; 중후반 누적 확진자 수  =&gt; 감염 경로: 신천지 예상</a:t>
            </a:r>
            <a:endParaRPr/>
          </a:p>
        </p:txBody>
      </p:sp>
      <p:pic>
        <p:nvPicPr>
          <p:cNvPr id="487" name="Google Shape;487;gb8701d0049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4766" y="1309680"/>
            <a:ext cx="4031975" cy="384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b8701d0049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6985" y="1207329"/>
            <a:ext cx="4952745" cy="384751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b8701d0049_0_59"/>
          <p:cNvSpPr txBox="1"/>
          <p:nvPr/>
        </p:nvSpPr>
        <p:spPr>
          <a:xfrm>
            <a:off x="6961037" y="5338643"/>
            <a:ext cx="3869033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[코로나 양성 비율이  높았던 감염 경로]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gb8701d0049_0_59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 sz="2000">
                <a:highlight>
                  <a:srgbClr val="FFFFFF"/>
                </a:highlight>
              </a:rPr>
              <a:t>3. TimeAge.csv/TimeGender.csv(코로나 확진자 정보)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8701d0049_0_65"/>
          <p:cNvSpPr txBox="1"/>
          <p:nvPr/>
        </p:nvSpPr>
        <p:spPr>
          <a:xfrm>
            <a:off x="440235" y="5182781"/>
            <a:ext cx="1001610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신천지로 인하여 확진자 수가 급격히 증가하였던 3월에 대해 확진자 정보 파악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확진자 성별:여성 &gt; 남성   &amp; 확진자 연령: 20대 &gt; 50대 &gt; 40대  &amp; 확진자 거주지: 경산시&gt;성남시</a:t>
            </a:r>
            <a:endParaRPr/>
          </a:p>
        </p:txBody>
      </p:sp>
      <p:pic>
        <p:nvPicPr>
          <p:cNvPr id="496" name="Google Shape;496;gb8701d0049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950" y="1270542"/>
            <a:ext cx="307985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b8701d0049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3756" y="1185494"/>
            <a:ext cx="3079849" cy="39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b8701d0049_0_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68786" y="1134065"/>
            <a:ext cx="3369800" cy="405416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b8701d0049_0_65"/>
          <p:cNvSpPr txBox="1"/>
          <p:nvPr/>
        </p:nvSpPr>
        <p:spPr>
          <a:xfrm>
            <a:off x="3776560" y="994105"/>
            <a:ext cx="4835749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[2020년 3월 코로나 확진 판정 환자 정보_성별 , 연령 , 거주지 ]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텍스트이(가) 표시된 사진&#10;&#10;자동 생성된 설명" id="500" name="Google Shape;500;gb8701d0049_0_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3265" y="5175156"/>
            <a:ext cx="2606723" cy="132989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b8701d0049_0_65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3. TimeAge.csv/TimeGender.csv(코로나 확진자 정보)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8701d0049_0_80"/>
          <p:cNvSpPr txBox="1"/>
          <p:nvPr/>
        </p:nvSpPr>
        <p:spPr>
          <a:xfrm>
            <a:off x="5277813" y="971358"/>
            <a:ext cx="1833242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[2020.01~2020.06]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gb8701d0049_0_80"/>
          <p:cNvSpPr txBox="1"/>
          <p:nvPr/>
        </p:nvSpPr>
        <p:spPr>
          <a:xfrm>
            <a:off x="2259936" y="5455735"/>
            <a:ext cx="1001610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거리두기 단계: 3단계 &gt; 2단계 &gt; 1단계 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거리두기 제외 정책 종류: education &gt; immigration &gt; health .. </a:t>
            </a:r>
            <a:endParaRPr/>
          </a:p>
        </p:txBody>
      </p:sp>
      <p:pic>
        <p:nvPicPr>
          <p:cNvPr id="508" name="Google Shape;508;gb8701d0049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2439" y="1463710"/>
            <a:ext cx="4638375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b8701d0049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2526" y="1258981"/>
            <a:ext cx="4248075" cy="39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b8701d0049_0_80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 sz="2000">
                <a:highlight>
                  <a:srgbClr val="FFFFFF"/>
                </a:highlight>
              </a:rPr>
              <a:t>4.Policy.csv(정부 정책 자료)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7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5. SeoulFloating.csv (서울 유동인구 데이터) </a:t>
            </a:r>
            <a:endParaRPr/>
          </a:p>
        </p:txBody>
      </p:sp>
      <p:pic>
        <p:nvPicPr>
          <p:cNvPr descr="테이블이(가) 표시된 사진&#10;&#10;자동 생성된 설명" id="516" name="Google Shape;516;p27"/>
          <p:cNvPicPr preferRelativeResize="0"/>
          <p:nvPr/>
        </p:nvPicPr>
        <p:blipFill rotWithShape="1">
          <a:blip r:embed="rId3">
            <a:alphaModFix/>
          </a:blip>
          <a:srcRect b="49874" l="0" r="1550" t="3016"/>
          <a:stretch/>
        </p:blipFill>
        <p:spPr>
          <a:xfrm>
            <a:off x="2112310" y="1514732"/>
            <a:ext cx="6292781" cy="1899891"/>
          </a:xfrm>
          <a:prstGeom prst="rect">
            <a:avLst/>
          </a:prstGeom>
          <a:noFill/>
          <a:ln cap="flat" cmpd="sng" w="2857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7" name="Google Shape;517;p27"/>
          <p:cNvSpPr txBox="1"/>
          <p:nvPr/>
        </p:nvSpPr>
        <p:spPr>
          <a:xfrm>
            <a:off x="2009882" y="919244"/>
            <a:ext cx="72695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2020년 1월부터 5월까지의 서울특별시 날짜, 시간, 나이, 성별, 구별 유동 인구 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7"/>
          <p:cNvSpPr txBox="1"/>
          <p:nvPr/>
        </p:nvSpPr>
        <p:spPr>
          <a:xfrm>
            <a:off x="8636162" y="1196243"/>
            <a:ext cx="3363667" cy="2360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date : 날짜 YYYY-MM-DD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hour : 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birth_year : 유동인구의 출생연도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sex : 유동인구의 성별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province : 특별시/광역시/도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city : 시/군/구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fp_num : 유동 모집단 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27"/>
          <p:cNvPicPr preferRelativeResize="0"/>
          <p:nvPr/>
        </p:nvPicPr>
        <p:blipFill rotWithShape="1">
          <a:blip r:embed="rId4">
            <a:alphaModFix/>
          </a:blip>
          <a:srcRect b="0" l="0" r="4367" t="0"/>
          <a:stretch/>
        </p:blipFill>
        <p:spPr>
          <a:xfrm>
            <a:off x="2112310" y="4393322"/>
            <a:ext cx="6292781" cy="1899891"/>
          </a:xfrm>
          <a:prstGeom prst="rect">
            <a:avLst/>
          </a:prstGeom>
          <a:noFill/>
          <a:ln cap="flat" cmpd="sng" w="2857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20" name="Google Shape;520;p27"/>
          <p:cNvGrpSpPr/>
          <p:nvPr/>
        </p:nvGrpSpPr>
        <p:grpSpPr>
          <a:xfrm>
            <a:off x="3555836" y="3680925"/>
            <a:ext cx="5080325" cy="446095"/>
            <a:chOff x="4627093" y="3680925"/>
            <a:chExt cx="5080325" cy="446095"/>
          </a:xfrm>
        </p:grpSpPr>
        <p:sp>
          <p:nvSpPr>
            <p:cNvPr id="521" name="Google Shape;521;p27"/>
            <p:cNvSpPr/>
            <p:nvPr/>
          </p:nvSpPr>
          <p:spPr>
            <a:xfrm rot="5400000">
              <a:off x="5035652" y="3272367"/>
              <a:ext cx="446095" cy="1263212"/>
            </a:xfrm>
            <a:prstGeom prst="stripedRightArrow">
              <a:avLst>
                <a:gd fmla="val 50000" name="adj1"/>
                <a:gd fmla="val 56029" name="adj2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7"/>
            <p:cNvSpPr txBox="1"/>
            <p:nvPr/>
          </p:nvSpPr>
          <p:spPr>
            <a:xfrm>
              <a:off x="5967665" y="3765473"/>
              <a:ext cx="373975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ko-KR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‘date’ 컬럼 날짜 변수로 변환 및 연도, 월 정보 추출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/>
        </p:nvSpPr>
        <p:spPr>
          <a:xfrm>
            <a:off x="1947129" y="5491563"/>
            <a:ext cx="1001623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 첫 코로나 확진자 발생 날짜는 20년 1월 20일이지만 심각한 수준이 아니었다.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신천지 첫 코로나 확진자 발생 날짜는 20년 2월 18일로, 이후 3월에 유동 인구 수가 가장 적다.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296" y="1119588"/>
            <a:ext cx="7115175" cy="437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테이블이(가) 표시된 사진&#10;&#10;자동 생성된 설명" id="529" name="Google Shape;52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9882" y="2140757"/>
            <a:ext cx="2367214" cy="2329639"/>
          </a:xfrm>
          <a:prstGeom prst="rect">
            <a:avLst/>
          </a:prstGeom>
          <a:noFill/>
          <a:ln cap="flat" cmpd="sng" w="19050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0" name="Google Shape;530;p28"/>
          <p:cNvSpPr txBox="1"/>
          <p:nvPr/>
        </p:nvSpPr>
        <p:spPr>
          <a:xfrm>
            <a:off x="2009882" y="919244"/>
            <a:ext cx="72695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월별로 그룹을 지정해 평균 유동 모집단 수 계산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8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5. SeoulFloating.csv (서울 유동인구 데이터)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9"/>
          <p:cNvSpPr txBox="1"/>
          <p:nvPr>
            <p:ph type="title"/>
          </p:nvPr>
        </p:nvSpPr>
        <p:spPr>
          <a:xfrm>
            <a:off x="3436501" y="964710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코로나 확산 전과 후의 구별 평균 유동 인구 수 비교 </a:t>
            </a:r>
            <a:endParaRPr/>
          </a:p>
        </p:txBody>
      </p:sp>
      <p:pic>
        <p:nvPicPr>
          <p:cNvPr descr="지도이(가) 표시된 사진&#10;&#10;자동 생성된 설명" id="537" name="Google Shape;537;p29"/>
          <p:cNvPicPr preferRelativeResize="0"/>
          <p:nvPr/>
        </p:nvPicPr>
        <p:blipFill rotWithShape="1">
          <a:blip r:embed="rId3">
            <a:alphaModFix/>
          </a:blip>
          <a:srcRect b="-240" l="16997" r="1380" t="1024"/>
          <a:stretch/>
        </p:blipFill>
        <p:spPr>
          <a:xfrm>
            <a:off x="2009882" y="1720001"/>
            <a:ext cx="4726978" cy="3417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538" name="Google Shape;538;p29"/>
          <p:cNvPicPr preferRelativeResize="0"/>
          <p:nvPr/>
        </p:nvPicPr>
        <p:blipFill rotWithShape="1">
          <a:blip r:embed="rId4">
            <a:alphaModFix/>
          </a:blip>
          <a:srcRect b="0" l="18230" r="777" t="1861"/>
          <a:stretch/>
        </p:blipFill>
        <p:spPr>
          <a:xfrm>
            <a:off x="7016787" y="1720001"/>
            <a:ext cx="4726978" cy="341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9"/>
          <p:cNvSpPr txBox="1"/>
          <p:nvPr/>
        </p:nvSpPr>
        <p:spPr>
          <a:xfrm>
            <a:off x="3332916" y="5203165"/>
            <a:ext cx="20809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코로나 확산 전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9"/>
          <p:cNvSpPr txBox="1"/>
          <p:nvPr/>
        </p:nvSpPr>
        <p:spPr>
          <a:xfrm>
            <a:off x="8339821" y="5203165"/>
            <a:ext cx="20809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코로나 확산 후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9"/>
          <p:cNvSpPr txBox="1"/>
          <p:nvPr/>
        </p:nvSpPr>
        <p:spPr>
          <a:xfrm>
            <a:off x="1947129" y="5491563"/>
            <a:ext cx="1001623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검은 색 부분은 동작구로, 동작구에 대한 데이터는 존재하지 않아 색깔이 지정되지 않았다.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신천지 이후로 코로나 확산세가 보임에도 불구하고 강남을 포함해 색깔이 진해진 지역이 존재한다.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9"/>
          <p:cNvSpPr txBox="1"/>
          <p:nvPr/>
        </p:nvSpPr>
        <p:spPr>
          <a:xfrm>
            <a:off x="3218601" y="1321653"/>
            <a:ext cx="72695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코로나 확산 전과 후는 신천지 관련 첫 확진자 발생 날짜인 20년 2월 18일을 기준으로 함.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9"/>
          <p:cNvSpPr txBox="1"/>
          <p:nvPr/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SeoulFloating.csv (서울 유동인구 데이터)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1"/>
          <p:cNvSpPr txBox="1"/>
          <p:nvPr/>
        </p:nvSpPr>
        <p:spPr>
          <a:xfrm>
            <a:off x="358587" y="3090446"/>
            <a:ext cx="85971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ko-KR" sz="3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endParaRPr b="1" i="0" sz="38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01. 코로나 전/후 배달 데이터 비교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결제 종류 빈도 수 비교</a:t>
            </a:r>
            <a:endParaRPr/>
          </a:p>
        </p:txBody>
      </p:sp>
      <p:sp>
        <p:nvSpPr>
          <p:cNvPr id="559" name="Google Shape;559;p47"/>
          <p:cNvSpPr txBox="1"/>
          <p:nvPr/>
        </p:nvSpPr>
        <p:spPr>
          <a:xfrm>
            <a:off x="1947129" y="5508979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 확산 이후 선불 결제가 1,100,129건에서 1,696,413건으로 크게 증가했다.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코로나의 영향으로 사람과의 접촉을 되도록이면 피하려 했다는 것을 유추할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47"/>
          <p:cNvPicPr preferRelativeResize="0"/>
          <p:nvPr/>
        </p:nvPicPr>
        <p:blipFill rotWithShape="1">
          <a:blip r:embed="rId3">
            <a:alphaModFix/>
          </a:blip>
          <a:srcRect b="0" l="0" r="49363" t="0"/>
          <a:stretch/>
        </p:blipFill>
        <p:spPr>
          <a:xfrm>
            <a:off x="2009882" y="1053158"/>
            <a:ext cx="4814474" cy="44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7"/>
          <p:cNvPicPr preferRelativeResize="0"/>
          <p:nvPr/>
        </p:nvPicPr>
        <p:blipFill rotWithShape="1">
          <a:blip r:embed="rId3">
            <a:alphaModFix/>
          </a:blip>
          <a:srcRect b="0" l="49363" r="0" t="0"/>
          <a:stretch/>
        </p:blipFill>
        <p:spPr>
          <a:xfrm>
            <a:off x="6955244" y="1053157"/>
            <a:ext cx="4814474" cy="44558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47"/>
          <p:cNvCxnSpPr/>
          <p:nvPr/>
        </p:nvCxnSpPr>
        <p:spPr>
          <a:xfrm flipH="1" rot="10800000">
            <a:off x="3339122" y="3150431"/>
            <a:ext cx="1188054" cy="1878032"/>
          </a:xfrm>
          <a:prstGeom prst="straightConnector1">
            <a:avLst/>
          </a:prstGeom>
          <a:noFill/>
          <a:ln cap="flat" cmpd="sng" w="952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3" name="Google Shape;563;p47"/>
          <p:cNvSpPr txBox="1"/>
          <p:nvPr/>
        </p:nvSpPr>
        <p:spPr>
          <a:xfrm>
            <a:off x="3920711" y="3011932"/>
            <a:ext cx="1389530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배달 앱 선 결제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47"/>
          <p:cNvCxnSpPr/>
          <p:nvPr/>
        </p:nvCxnSpPr>
        <p:spPr>
          <a:xfrm rot="10800000">
            <a:off x="11098306" y="3429000"/>
            <a:ext cx="298747" cy="1584068"/>
          </a:xfrm>
          <a:prstGeom prst="straightConnector1">
            <a:avLst/>
          </a:prstGeom>
          <a:noFill/>
          <a:ln cap="flat" cmpd="sng" w="952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5" name="Google Shape;565;p47"/>
          <p:cNvSpPr txBox="1"/>
          <p:nvPr/>
        </p:nvSpPr>
        <p:spPr>
          <a:xfrm>
            <a:off x="10182118" y="3039925"/>
            <a:ext cx="1389530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대면 현금 결제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p47"/>
          <p:cNvCxnSpPr/>
          <p:nvPr/>
        </p:nvCxnSpPr>
        <p:spPr>
          <a:xfrm flipH="1" rot="10800000">
            <a:off x="4658064" y="3793264"/>
            <a:ext cx="933217" cy="1288005"/>
          </a:xfrm>
          <a:prstGeom prst="straightConnector1">
            <a:avLst/>
          </a:prstGeom>
          <a:noFill/>
          <a:ln cap="flat" cmpd="sng" w="952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7" name="Google Shape;567;p47"/>
          <p:cNvSpPr txBox="1"/>
          <p:nvPr/>
        </p:nvSpPr>
        <p:spPr>
          <a:xfrm>
            <a:off x="4993337" y="3616776"/>
            <a:ext cx="1389530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대면 카드 결제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배달 호출 데이터 (dlvr_call.csv)</a:t>
            </a:r>
            <a:endParaRPr/>
          </a:p>
        </p:txBody>
      </p:sp>
      <p:sp>
        <p:nvSpPr>
          <p:cNvPr id="164" name="Google Shape;164;p39"/>
          <p:cNvSpPr txBox="1"/>
          <p:nvPr/>
        </p:nvSpPr>
        <p:spPr>
          <a:xfrm>
            <a:off x="1919224" y="1017059"/>
            <a:ext cx="93763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19년 12월부터 20년 5월까지 음식점에서 배달을 위해 배달기사를 호출하고 고객에게 배달이 완료되는 과정에서 생산되는 데이터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9"/>
          <p:cNvSpPr txBox="1"/>
          <p:nvPr/>
        </p:nvSpPr>
        <p:spPr>
          <a:xfrm>
            <a:off x="7916222" y="1294058"/>
            <a:ext cx="4033732" cy="5404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SN : 순번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PROCESS_DT : 처리일시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DLVR_REQUEST_ENTRPS_ID : 배달 요청 업체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DLVR_REQUES_STTUS_VALUE : 배달 요청 상태 값 (1:완료, 2:취소, 3:사고, 4:문의)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DLVR_RECEPT_ENTRPS_ID : 배달 접수 업체(회사)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DLVR_STORE_ID : 배달 상점 ID(배달 상점 식별 값)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DLVR_STORE_INDUTY_NM : 배달 상점 업종명(업종 이름, 카테고리)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DLVR_STORE_LEGALDONG_CODE : 배달 상점 주소 법정동코드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DLVR_STORE_BRTC_NM : 배달상점 주소 시도명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DLVR_STORE_SIGUNGU_NM : 배달상점 주소 시군구명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DLVR_STORE_LECALDONG_NM : 배달상점 주소 법정동 읍면동명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DLVR_STORE_LI_NM : 배달상점 주소 법정동 리명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DLVR_STORE_ADSTRD_CODE : 배달상점 주소 행정동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DLVR_STORE_RDNMADR_CODE : 배달상점 주소 도로명주소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DLVR_DSTN_LECALDONG_CODE : 배달목적지 주소 법정동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DLVR_DSTN_BRTC_NM : 배달목적지 주소 법정동 시도명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DLVR_DSTN_SIGUNGU_NM : 배달목적지 주소 법정동 시군구명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DLVR_DSTN_LEGALDONG_NM : 배달목적지 주소 법정동 읍면동명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DLVR_DSTN_LI_NM : 배달목적지 주소 법정동 리명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DLVR_DSTN_ADSTRD_CODE : 배달목적지 주소 행정동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DLVR_DSTN_RDNMADR_CODE : 배달목적지 주소 도로명주소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DLVR_MAN_ID : 배달기사 식별번호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DLVR_AMOUNT : 배달서비스 금액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CALL_RLAY_FEE_AMOUNT : 배달호출 중계수수료 금액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GOODS_AMOUNT : 배달상품금액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SETLE_KND_VALUE : 결제종류번호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(1:카드, 2:선불, 3:현금, 4:현-&gt;카, 5:카-&gt;현, 6:카-&gt;선, 7:선-&gt;카, 8:선-&gt;현, 9:현-&gt;선, 10:후불, 11:-)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SETLE_CARD_NM : 결제카드종류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DRVR_RCEPT_TIME : 배달접수시간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DLVR_CARALC_TIME : 배달배차시간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DLVR_RECPT_TIME : 배달수령시간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DLVR_COMPT_TIME : 배달완료시간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DLVR_CANCL_TIME : 배달취소시간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테이블이(가) 표시된 사진&#10;&#10;자동 생성된 설명" id="166" name="Google Shape;166;p39"/>
          <p:cNvPicPr preferRelativeResize="0"/>
          <p:nvPr/>
        </p:nvPicPr>
        <p:blipFill rotWithShape="1">
          <a:blip r:embed="rId3">
            <a:alphaModFix/>
          </a:blip>
          <a:srcRect b="48109" l="0" r="0" t="0"/>
          <a:stretch/>
        </p:blipFill>
        <p:spPr>
          <a:xfrm>
            <a:off x="2098494" y="1713398"/>
            <a:ext cx="5529709" cy="1412372"/>
          </a:xfrm>
          <a:prstGeom prst="rect">
            <a:avLst/>
          </a:prstGeom>
          <a:noFill/>
          <a:ln cap="flat" cmpd="sng" w="28575">
            <a:solidFill>
              <a:srgbClr val="3B38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이(가) 표시된 사진&#10;&#10;자동 생성된 설명" id="167" name="Google Shape;167;p39"/>
          <p:cNvPicPr preferRelativeResize="0"/>
          <p:nvPr/>
        </p:nvPicPr>
        <p:blipFill rotWithShape="1">
          <a:blip r:embed="rId4">
            <a:alphaModFix/>
          </a:blip>
          <a:srcRect b="0" l="12985" r="0" t="0"/>
          <a:stretch/>
        </p:blipFill>
        <p:spPr>
          <a:xfrm>
            <a:off x="2098494" y="4957483"/>
            <a:ext cx="5529709" cy="1412372"/>
          </a:xfrm>
          <a:prstGeom prst="rect">
            <a:avLst/>
          </a:prstGeom>
          <a:noFill/>
          <a:ln cap="flat" cmpd="sng" w="28575">
            <a:solidFill>
              <a:srgbClr val="3B38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39"/>
          <p:cNvSpPr/>
          <p:nvPr/>
        </p:nvSpPr>
        <p:spPr>
          <a:xfrm rot="5400000">
            <a:off x="2420580" y="3727023"/>
            <a:ext cx="1302631" cy="629208"/>
          </a:xfrm>
          <a:prstGeom prst="stripedRightArrow">
            <a:avLst>
              <a:gd fmla="val 50000" name="adj1"/>
              <a:gd fmla="val 56029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9"/>
          <p:cNvSpPr txBox="1"/>
          <p:nvPr/>
        </p:nvSpPr>
        <p:spPr>
          <a:xfrm>
            <a:off x="3743292" y="3390310"/>
            <a:ext cx="3816138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날짜 및 시간 변수 처리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순번(SN) 중복 제거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배달기사 식별번호(DLVR_MAN_ID) 결측 제거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8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월별 평균 배달 서비스 금액 &amp; 배달 호출 중계 수수료 금액</a:t>
            </a:r>
            <a:endParaRPr/>
          </a:p>
        </p:txBody>
      </p:sp>
      <p:pic>
        <p:nvPicPr>
          <p:cNvPr id="573" name="Google Shape;5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129" y="1109601"/>
            <a:ext cx="4918746" cy="41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1380" y="1109601"/>
            <a:ext cx="4872154" cy="41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8"/>
          <p:cNvSpPr txBox="1"/>
          <p:nvPr/>
        </p:nvSpPr>
        <p:spPr>
          <a:xfrm>
            <a:off x="1947129" y="5508979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20년 3월을 기준으로 평균 배달 서비스 금액(배달 비)가 1,000원 가까이 증가했다.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2019년에서 2020년으로 연도가 변하면서 배달 호출 중계 수수료 금액이 약 40원 정도 올랐다.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"/>
          <p:cNvSpPr txBox="1"/>
          <p:nvPr>
            <p:ph type="title"/>
          </p:nvPr>
        </p:nvSpPr>
        <p:spPr>
          <a:xfrm>
            <a:off x="2009881" y="367636"/>
            <a:ext cx="77312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배달 업종 카테고리 별 코로나 확산 이전과 이후의 주문 건수 비교</a:t>
            </a:r>
            <a:endParaRPr/>
          </a:p>
        </p:txBody>
      </p:sp>
      <p:pic>
        <p:nvPicPr>
          <p:cNvPr id="581" name="Google Shape;5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244" y="930370"/>
            <a:ext cx="8381439" cy="4711586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9"/>
          <p:cNvSpPr txBox="1"/>
          <p:nvPr/>
        </p:nvSpPr>
        <p:spPr>
          <a:xfrm>
            <a:off x="1947129" y="5641956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심부름 업종을 제외한 나머지 모든 업종에서 코로나 확산 이후 주문 건수가 크게 증가했다.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특히 치킨 업종의 주문 건수가 가장 크게 증가했다.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"/>
          <p:cNvSpPr txBox="1"/>
          <p:nvPr>
            <p:ph type="title"/>
          </p:nvPr>
        </p:nvSpPr>
        <p:spPr>
          <a:xfrm>
            <a:off x="2009882" y="367636"/>
            <a:ext cx="8169816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배달 업종 카테고리 별 코로나 확산 이전과 이후 상품 금액 비교</a:t>
            </a:r>
            <a:endParaRPr/>
          </a:p>
        </p:txBody>
      </p:sp>
      <p:pic>
        <p:nvPicPr>
          <p:cNvPr id="588" name="Google Shape;588;p50"/>
          <p:cNvPicPr preferRelativeResize="0"/>
          <p:nvPr/>
        </p:nvPicPr>
        <p:blipFill rotWithShape="1">
          <a:blip r:embed="rId3">
            <a:alphaModFix/>
          </a:blip>
          <a:srcRect b="0" l="0" r="0" t="3884"/>
          <a:stretch/>
        </p:blipFill>
        <p:spPr>
          <a:xfrm>
            <a:off x="2408797" y="904523"/>
            <a:ext cx="8312992" cy="473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0"/>
          <p:cNvSpPr txBox="1"/>
          <p:nvPr/>
        </p:nvSpPr>
        <p:spPr>
          <a:xfrm>
            <a:off x="1947129" y="5641956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배달 업종에서 코로나 확산 이후 상품 금액이 증가했다.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특히 족발/보쌈 업종의 상품 금액이 가장 크게 증가했다.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 txBox="1"/>
          <p:nvPr>
            <p:ph type="title"/>
          </p:nvPr>
        </p:nvSpPr>
        <p:spPr>
          <a:xfrm>
            <a:off x="2009882" y="367636"/>
            <a:ext cx="82911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배달 업종 카테고리 별 코로나 확산 이전과 이후의 배달비 비교</a:t>
            </a:r>
            <a:endParaRPr/>
          </a:p>
        </p:txBody>
      </p:sp>
      <p:pic>
        <p:nvPicPr>
          <p:cNvPr id="595" name="Google Shape;595;p51"/>
          <p:cNvPicPr preferRelativeResize="0"/>
          <p:nvPr/>
        </p:nvPicPr>
        <p:blipFill rotWithShape="1">
          <a:blip r:embed="rId3">
            <a:alphaModFix/>
          </a:blip>
          <a:srcRect b="0" l="0" r="0" t="4074"/>
          <a:stretch/>
        </p:blipFill>
        <p:spPr>
          <a:xfrm>
            <a:off x="2393108" y="955464"/>
            <a:ext cx="8566886" cy="4686492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1"/>
          <p:cNvSpPr txBox="1"/>
          <p:nvPr/>
        </p:nvSpPr>
        <p:spPr>
          <a:xfrm>
            <a:off x="1947129" y="5641956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배달 업종의 배달비(배달 서비스 금액)가 확산 이후 소폭 증가했다.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특히 심부름 업종의 경우 약 500원 증가해 가장 큰 폭으로 증가했다.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2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코로나 확산 이전과 이후의 음식 조리 시간 비교</a:t>
            </a:r>
            <a:endParaRPr/>
          </a:p>
        </p:txBody>
      </p:sp>
      <p:pic>
        <p:nvPicPr>
          <p:cNvPr id="602" name="Google Shape;6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3604" y="887506"/>
            <a:ext cx="9003280" cy="5122342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2"/>
          <p:cNvSpPr txBox="1"/>
          <p:nvPr/>
        </p:nvSpPr>
        <p:spPr>
          <a:xfrm>
            <a:off x="1947129" y="6009848"/>
            <a:ext cx="10016230" cy="553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도시락을 제외한 나머지 배달 업종은 코로나 확산 이후 조리 시간이 줄어들었다.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2"/>
          <p:cNvSpPr txBox="1"/>
          <p:nvPr/>
        </p:nvSpPr>
        <p:spPr>
          <a:xfrm>
            <a:off x="7289068" y="367636"/>
            <a:ext cx="37150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※ 조리시간 = 배달배차시간 – 배달접수시간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3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코로나 확산 이전과 이후의 배달 시간 비교</a:t>
            </a:r>
            <a:endParaRPr/>
          </a:p>
        </p:txBody>
      </p:sp>
      <p:sp>
        <p:nvSpPr>
          <p:cNvPr id="610" name="Google Shape;610;p53"/>
          <p:cNvSpPr txBox="1"/>
          <p:nvPr/>
        </p:nvSpPr>
        <p:spPr>
          <a:xfrm>
            <a:off x="1947129" y="5633330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배달 업종에서 코로나 확산 이후 배달 시간이 증가했다.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배달 건수가 증가함에 따라 배달 시간도 증가했다고 유추할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119" y="932329"/>
            <a:ext cx="8566250" cy="47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7289068" y="367636"/>
            <a:ext cx="37150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※ 배달시간 = 배달완료시간 – 배달수령시간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4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코로나 확산 이전과 이후의 총 시간 비교</a:t>
            </a:r>
            <a:endParaRPr/>
          </a:p>
        </p:txBody>
      </p:sp>
      <p:pic>
        <p:nvPicPr>
          <p:cNvPr id="618" name="Google Shape;61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9708" y="914400"/>
            <a:ext cx="8591072" cy="47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4"/>
          <p:cNvSpPr txBox="1"/>
          <p:nvPr/>
        </p:nvSpPr>
        <p:spPr>
          <a:xfrm>
            <a:off x="1947129" y="5651260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도시락을 제외한 나머지 배달 업종이 코로나 확산 이후 총 시간이 줄어들었다.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도시락의 조리 시간이 코로나 확산 이후 증가했기 때문이라고 유추할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4"/>
          <p:cNvSpPr txBox="1"/>
          <p:nvPr/>
        </p:nvSpPr>
        <p:spPr>
          <a:xfrm>
            <a:off x="7289068" y="367636"/>
            <a:ext cx="37150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※ 총 시간 = 배달완료시간 - 배달접수시간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5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배달업체와 배달라이더 비교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6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배달 호출 데이터 (dlvr_call.csv)</a:t>
            </a:r>
            <a:endParaRPr/>
          </a:p>
        </p:txBody>
      </p:sp>
      <p:sp>
        <p:nvSpPr>
          <p:cNvPr id="631" name="Google Shape;631;p56"/>
          <p:cNvSpPr txBox="1"/>
          <p:nvPr/>
        </p:nvSpPr>
        <p:spPr>
          <a:xfrm>
            <a:off x="1919224" y="1017059"/>
            <a:ext cx="937630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19년 12월부터 20년 5월까지 음식점에서 배달을 위해 배달기사를 호출하고 고객에게 배달이 완료되는 과정에서 생산되는 데이터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6"/>
          <p:cNvSpPr txBox="1"/>
          <p:nvPr/>
        </p:nvSpPr>
        <p:spPr>
          <a:xfrm>
            <a:off x="7916222" y="1294058"/>
            <a:ext cx="4033732" cy="5404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SN : 순번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PROCESS_DT : 처리일시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DLVR_REQUEST_ENTRPS_ID : 배달 요청 업체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DLVR_REQUES_STTUS_VALUE : 배달 요청 상태 값 (1:완료, 2:취소, 3:사고, 4:문의)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DLVR_RECEPT_ENTRPS_ID : 배달 접수 업체(회사)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DLVR_STORE_ID : 배달 상점 ID(배달 상점 식별 값)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DLVR_STORE_INDUTY_NM : 배달 상점 업종명(업종 이름, 카테고리)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DLVR_STORE_LEGALDONG_CODE : 배달 상점 주소 법정동코드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DLVR_STORE_BRTC_NM : 배달상점 주소 시도명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DLVR_STORE_SIGUNGU_NM : 배달상점 주소 시군구명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DLVR_STORE_LECALDONG_NM : 배달상점 주소 법정동 읍면동명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DLVR_STORE_LI_NM : 배달상점 주소 법정동 리명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DLVR_STORE_ADSTRD_CODE : 배달상점 주소 행정동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DLVR_STORE_RDNMADR_CODE : 배달상점 주소 도로명주소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DLVR_DSTN_LECALDONG_CODE : 배달목적지 주소 법정동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DLVR_DSTN_BRTC_NM : 배달목적지 주소 법정동 시도명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DLVR_DSTN_SIGUNGU_NM : 배달목적지 주소 법정동 시군구명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DLVR_DSTN_LEGALDONG_NM : 배달목적지 주소 법정동 읍면동명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DLVR_DSTN_LI_NM : 배달목적지 주소 법정동 리명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DLVR_DSTN_ADSTRD_CODE : 배달목적지 주소 행정동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DLVR_DSTN_RDNMADR_CODE : 배달목적지 주소 도로명주소 코드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DLVR_MAN_ID : 배달기사 식별번호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DLVR_AMOUNT : 배달서비스 금액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CALL_RLAY_FEE_AMOUNT : 배달호출 중계수수료 금액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GOODS_AMOUNT : 배달상품금액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SETLE_KND_VALUE : 결제종류번호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(1:카드, 2:선불, 3:현금, 4:현-&gt;카, 5:카-&gt;현, 6:카-&gt;선, 7:선-&gt;카, 8:선-&gt;현, 9:현-&gt;선, 10:후불, 11:-)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SETLE_CARD_NM : 결제카드종류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DRVR_RCEPT_TIME : 배달접수시간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DLVR_CARALC_TIME : 배달배차시간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DLVR_RECPT_TIME : 배달수령시간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DLVR_COMPT_TIME : 배달완료시간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Char char="•"/>
            </a:pPr>
            <a:r>
              <a:rPr b="0" i="0" lang="ko-KR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DLVR_CANCL_TIME : 배달취소시간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테이블이(가) 표시된 사진&#10;&#10;자동 생성된 설명" id="633" name="Google Shape;633;p56"/>
          <p:cNvPicPr preferRelativeResize="0"/>
          <p:nvPr/>
        </p:nvPicPr>
        <p:blipFill rotWithShape="1">
          <a:blip r:embed="rId3">
            <a:alphaModFix/>
          </a:blip>
          <a:srcRect b="48109" l="0" r="0" t="0"/>
          <a:stretch/>
        </p:blipFill>
        <p:spPr>
          <a:xfrm>
            <a:off x="2098494" y="1713398"/>
            <a:ext cx="5529709" cy="1412372"/>
          </a:xfrm>
          <a:prstGeom prst="rect">
            <a:avLst/>
          </a:prstGeom>
          <a:noFill/>
          <a:ln cap="flat" cmpd="sng" w="28575">
            <a:solidFill>
              <a:srgbClr val="3B38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이(가) 표시된 사진&#10;&#10;자동 생성된 설명" id="634" name="Google Shape;634;p56"/>
          <p:cNvPicPr preferRelativeResize="0"/>
          <p:nvPr/>
        </p:nvPicPr>
        <p:blipFill rotWithShape="1">
          <a:blip r:embed="rId4">
            <a:alphaModFix/>
          </a:blip>
          <a:srcRect b="0" l="12985" r="0" t="0"/>
          <a:stretch/>
        </p:blipFill>
        <p:spPr>
          <a:xfrm>
            <a:off x="2098494" y="4957483"/>
            <a:ext cx="5529709" cy="1412372"/>
          </a:xfrm>
          <a:prstGeom prst="rect">
            <a:avLst/>
          </a:prstGeom>
          <a:noFill/>
          <a:ln cap="flat" cmpd="sng" w="28575">
            <a:solidFill>
              <a:srgbClr val="3B38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5" name="Google Shape;635;p56"/>
          <p:cNvSpPr/>
          <p:nvPr/>
        </p:nvSpPr>
        <p:spPr>
          <a:xfrm rot="5400000">
            <a:off x="2420580" y="3727023"/>
            <a:ext cx="1302631" cy="629208"/>
          </a:xfrm>
          <a:prstGeom prst="stripedRightArrow">
            <a:avLst>
              <a:gd fmla="val 50000" name="adj1"/>
              <a:gd fmla="val 56029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6"/>
          <p:cNvSpPr txBox="1"/>
          <p:nvPr/>
        </p:nvSpPr>
        <p:spPr>
          <a:xfrm>
            <a:off x="3743292" y="3390310"/>
            <a:ext cx="3816138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날짜 및 시간 변수 처리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순번(SN) 중복 제거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배달기사 식별번호(DLVR_MAN_ID) 결측 제거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7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월별 한 명의 배달 기사가 배달한 총 배달 건수 분포 </a:t>
            </a:r>
            <a:endParaRPr/>
          </a:p>
        </p:txBody>
      </p:sp>
      <p:sp>
        <p:nvSpPr>
          <p:cNvPr id="642" name="Google Shape;642;p57"/>
          <p:cNvSpPr txBox="1"/>
          <p:nvPr/>
        </p:nvSpPr>
        <p:spPr>
          <a:xfrm>
            <a:off x="1914767" y="1056105"/>
            <a:ext cx="20957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▶ 서울특별시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7"/>
          <p:cNvSpPr txBox="1"/>
          <p:nvPr/>
        </p:nvSpPr>
        <p:spPr>
          <a:xfrm>
            <a:off x="1914767" y="5527193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2019년 12월에 비해 2020년 4월을 비교하면 한 명의 배달 기사가 배달한 총 배달 건수가 더 많다.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2019년 12월부터 2020년 4월까지 인 당 총 배달 건수가 증가하는 것처럼 보인다.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882" y="1538603"/>
            <a:ext cx="9742847" cy="3970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57"/>
          <p:cNvCxnSpPr/>
          <p:nvPr/>
        </p:nvCxnSpPr>
        <p:spPr>
          <a:xfrm flipH="1">
            <a:off x="1344705" y="4765193"/>
            <a:ext cx="1515037" cy="174359"/>
          </a:xfrm>
          <a:prstGeom prst="straightConnector1">
            <a:avLst/>
          </a:prstGeom>
          <a:noFill/>
          <a:ln cap="flat" cmpd="sng" w="952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6" name="Google Shape;646;p57"/>
          <p:cNvSpPr txBox="1"/>
          <p:nvPr/>
        </p:nvSpPr>
        <p:spPr>
          <a:xfrm>
            <a:off x="1001338" y="4801053"/>
            <a:ext cx="68673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중앙값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7"/>
          <p:cNvSpPr/>
          <p:nvPr/>
        </p:nvSpPr>
        <p:spPr>
          <a:xfrm>
            <a:off x="2818968" y="4177552"/>
            <a:ext cx="207054" cy="7620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8" name="Google Shape;648;p57"/>
          <p:cNvCxnSpPr/>
          <p:nvPr/>
        </p:nvCxnSpPr>
        <p:spPr>
          <a:xfrm flipH="1">
            <a:off x="1550894" y="4306120"/>
            <a:ext cx="1268075" cy="87180"/>
          </a:xfrm>
          <a:prstGeom prst="straightConnector1">
            <a:avLst/>
          </a:prstGeom>
          <a:noFill/>
          <a:ln cap="flat" cmpd="sng" w="952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9" name="Google Shape;649;p57"/>
          <p:cNvSpPr txBox="1"/>
          <p:nvPr/>
        </p:nvSpPr>
        <p:spPr>
          <a:xfrm>
            <a:off x="813736" y="4226091"/>
            <a:ext cx="1091278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사분위 범위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7"/>
          <p:cNvSpPr/>
          <p:nvPr/>
        </p:nvSpPr>
        <p:spPr>
          <a:xfrm>
            <a:off x="2844944" y="3271608"/>
            <a:ext cx="207054" cy="762000"/>
          </a:xfrm>
          <a:prstGeom prst="rect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1" name="Google Shape;651;p57"/>
          <p:cNvCxnSpPr/>
          <p:nvPr/>
        </p:nvCxnSpPr>
        <p:spPr>
          <a:xfrm flipH="1">
            <a:off x="1576869" y="3600457"/>
            <a:ext cx="1268075" cy="87180"/>
          </a:xfrm>
          <a:prstGeom prst="straightConnector1">
            <a:avLst/>
          </a:prstGeom>
          <a:noFill/>
          <a:ln cap="flat" cmpd="sng" w="952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2" name="Google Shape;652;p57"/>
          <p:cNvSpPr txBox="1"/>
          <p:nvPr/>
        </p:nvSpPr>
        <p:spPr>
          <a:xfrm>
            <a:off x="662914" y="3520428"/>
            <a:ext cx="126807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95% 신뢰구간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3" name="Google Shape;653;p57"/>
          <p:cNvCxnSpPr/>
          <p:nvPr/>
        </p:nvCxnSpPr>
        <p:spPr>
          <a:xfrm flipH="1" rot="10800000">
            <a:off x="6178883" y="1407080"/>
            <a:ext cx="697046" cy="1739532"/>
          </a:xfrm>
          <a:prstGeom prst="straightConnector1">
            <a:avLst/>
          </a:prstGeom>
          <a:noFill/>
          <a:ln cap="flat" cmpd="sng" w="9525">
            <a:solidFill>
              <a:srgbClr val="3B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4" name="Google Shape;654;p57"/>
          <p:cNvSpPr txBox="1"/>
          <p:nvPr/>
        </p:nvSpPr>
        <p:spPr>
          <a:xfrm>
            <a:off x="6009605" y="945415"/>
            <a:ext cx="2479971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커널 밀도 추정(KDE)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히스토그램 같은 분포를 곡선화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ko-KR"/>
              <a:t>업종별 분류</a:t>
            </a:r>
            <a:endParaRPr/>
          </a:p>
        </p:txBody>
      </p:sp>
      <p:pic>
        <p:nvPicPr>
          <p:cNvPr id="175" name="Google Shape;175;p40"/>
          <p:cNvPicPr preferRelativeResize="0"/>
          <p:nvPr/>
        </p:nvPicPr>
        <p:blipFill rotWithShape="1">
          <a:blip r:embed="rId3">
            <a:alphaModFix/>
          </a:blip>
          <a:srcRect b="4525" l="0" r="0" t="8498"/>
          <a:stretch/>
        </p:blipFill>
        <p:spPr>
          <a:xfrm>
            <a:off x="2009882" y="1117017"/>
            <a:ext cx="4818013" cy="41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0"/>
          <p:cNvPicPr preferRelativeResize="0"/>
          <p:nvPr/>
        </p:nvPicPr>
        <p:blipFill rotWithShape="1">
          <a:blip r:embed="rId4">
            <a:alphaModFix/>
          </a:blip>
          <a:srcRect b="0" l="1205" r="0" t="0"/>
          <a:stretch/>
        </p:blipFill>
        <p:spPr>
          <a:xfrm>
            <a:off x="6947554" y="1112763"/>
            <a:ext cx="4818013" cy="4111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0"/>
          <p:cNvSpPr txBox="1"/>
          <p:nvPr/>
        </p:nvSpPr>
        <p:spPr>
          <a:xfrm>
            <a:off x="1857475" y="5513360"/>
            <a:ext cx="1001610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배달 음식 _업종별 분류:  족발 /보쌈  &gt; 회 &gt; 돈까스 /일식&gt;  = &gt; 음식 단가에 비례하여 평균 음식 가격 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배달 건수 _ 업종별 분류: 치킨 &gt; 한식 &gt; 분식 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9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월별 및 읍면동별 라이더 평균 수</a:t>
            </a:r>
            <a:endParaRPr/>
          </a:p>
        </p:txBody>
      </p:sp>
      <p:pic>
        <p:nvPicPr>
          <p:cNvPr id="660" name="Google Shape;66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9568" y="948476"/>
            <a:ext cx="8079338" cy="467968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9"/>
          <p:cNvSpPr txBox="1"/>
          <p:nvPr/>
        </p:nvSpPr>
        <p:spPr>
          <a:xfrm>
            <a:off x="2009882" y="5536833"/>
            <a:ext cx="10056384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 확산 전 서울의 라이더 평균 수가 경기도보다 많았지만 확산 이후 경기도의 라이더 평균 수가 많아졌다.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신천지 관련 코로나가 확산된 20년 2월 이후로 읍면동 별 라이더 평균 수가 증가하고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2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배달업체와 배달라이더 비교</a:t>
            </a:r>
            <a:endParaRPr/>
          </a:p>
        </p:txBody>
      </p:sp>
      <p:sp>
        <p:nvSpPr>
          <p:cNvPr id="667" name="Google Shape;667;p102"/>
          <p:cNvSpPr txBox="1"/>
          <p:nvPr/>
        </p:nvSpPr>
        <p:spPr>
          <a:xfrm>
            <a:off x="3047999" y="3834785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- 01. 서울특별시 내 경쟁이 심한 지역은? -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3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서울특별시 지역구별 총 배달 건수</a:t>
            </a:r>
            <a:endParaRPr/>
          </a:p>
        </p:txBody>
      </p:sp>
      <p:pic>
        <p:nvPicPr>
          <p:cNvPr id="673" name="Google Shape;67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269" y="1038938"/>
            <a:ext cx="9784057" cy="4438497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03"/>
          <p:cNvSpPr txBox="1"/>
          <p:nvPr/>
        </p:nvSpPr>
        <p:spPr>
          <a:xfrm>
            <a:off x="1914767" y="5527193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2019년 12월부터 2020년 5월까지 구로구(368,775건) &gt; 금천구(161,166건) &gt; 영등포구(127,374건) 순으로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총 배달 건수가 높게 나타났다.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4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서울특별시 지역구별 배달 업체 개수</a:t>
            </a:r>
            <a:endParaRPr/>
          </a:p>
        </p:txBody>
      </p:sp>
      <p:grpSp>
        <p:nvGrpSpPr>
          <p:cNvPr id="680" name="Google Shape;680;p104"/>
          <p:cNvGrpSpPr/>
          <p:nvPr/>
        </p:nvGrpSpPr>
        <p:grpSpPr>
          <a:xfrm>
            <a:off x="4073876" y="1381040"/>
            <a:ext cx="5289296" cy="3675211"/>
            <a:chOff x="2772335" y="1048871"/>
            <a:chExt cx="7591228" cy="5121860"/>
          </a:xfrm>
        </p:grpSpPr>
        <p:pic>
          <p:nvPicPr>
            <p:cNvPr descr="지도이(가) 표시된 사진&#10;&#10;자동 생성된 설명" id="681" name="Google Shape;681;p1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72335" y="1305137"/>
              <a:ext cx="7591228" cy="4865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104"/>
            <p:cNvPicPr preferRelativeResize="0"/>
            <p:nvPr/>
          </p:nvPicPr>
          <p:blipFill rotWithShape="1">
            <a:blip r:embed="rId4">
              <a:alphaModFix/>
            </a:blip>
            <a:srcRect b="0" l="0" r="0" t="24375"/>
            <a:stretch/>
          </p:blipFill>
          <p:spPr>
            <a:xfrm>
              <a:off x="2772335" y="1048871"/>
              <a:ext cx="7591228" cy="4255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104"/>
          <p:cNvSpPr txBox="1"/>
          <p:nvPr/>
        </p:nvSpPr>
        <p:spPr>
          <a:xfrm>
            <a:off x="1914767" y="5527193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서남권(구로구, 동작구, 관악구, 금천구, 영등포구)의 배달 업체 개수가 높게 나타남.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중구, 광진구, 성동구, 용산구, 강남구의 경우 배달 업체가 1개만 존재한다.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5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서울특별시 지역구별 음식점 업체 개수</a:t>
            </a:r>
            <a:endParaRPr/>
          </a:p>
        </p:txBody>
      </p:sp>
      <p:sp>
        <p:nvSpPr>
          <p:cNvPr id="689" name="Google Shape;689;p105"/>
          <p:cNvSpPr txBox="1"/>
          <p:nvPr/>
        </p:nvSpPr>
        <p:spPr>
          <a:xfrm>
            <a:off x="1914767" y="5527193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서남권에 음식점 종류와 개수가 주로 분포되어 있으며, 마포구, 동대문구, 서대문구 등의 지역에는 5개 이하로 나타남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강남구, 성동구, 광진구의 경우 음식점 업체가 아예 존재하지 않음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0" name="Google Shape;690;p105"/>
          <p:cNvGrpSpPr/>
          <p:nvPr/>
        </p:nvGrpSpPr>
        <p:grpSpPr>
          <a:xfrm>
            <a:off x="4425658" y="1540434"/>
            <a:ext cx="4754326" cy="3362721"/>
            <a:chOff x="3297612" y="618565"/>
            <a:chExt cx="6958352" cy="4921623"/>
          </a:xfrm>
        </p:grpSpPr>
        <p:pic>
          <p:nvPicPr>
            <p:cNvPr descr="지도이(가) 표시된 사진&#10;&#10;자동 생성된 설명" id="691" name="Google Shape;691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97612" y="989479"/>
              <a:ext cx="6958352" cy="4550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105"/>
            <p:cNvPicPr preferRelativeResize="0"/>
            <p:nvPr/>
          </p:nvPicPr>
          <p:blipFill rotWithShape="1">
            <a:blip r:embed="rId4">
              <a:alphaModFix/>
            </a:blip>
            <a:srcRect b="0" l="0" r="0" t="13234"/>
            <a:stretch/>
          </p:blipFill>
          <p:spPr>
            <a:xfrm>
              <a:off x="3297612" y="618565"/>
              <a:ext cx="6958352" cy="4114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eb74fe01c5_0_0"/>
          <p:cNvSpPr txBox="1"/>
          <p:nvPr>
            <p:ph type="title"/>
          </p:nvPr>
        </p:nvSpPr>
        <p:spPr>
          <a:xfrm>
            <a:off x="2009882" y="367636"/>
            <a:ext cx="660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서울특별시 지역구별 배달 서비스 금액</a:t>
            </a:r>
            <a:endParaRPr/>
          </a:p>
        </p:txBody>
      </p:sp>
      <p:sp>
        <p:nvSpPr>
          <p:cNvPr id="698" name="Google Shape;698;geb74fe01c5_0_0"/>
          <p:cNvSpPr txBox="1"/>
          <p:nvPr/>
        </p:nvSpPr>
        <p:spPr>
          <a:xfrm>
            <a:off x="1914767" y="5527193"/>
            <a:ext cx="10016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lang="ko-KR" sz="1500"/>
              <a:t>동대문구에서 배달 서비스 금액이 평균 지역 서비스 금액의 2배 이상임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lang="ko-KR" sz="1500"/>
              <a:t>동대문구, 송파구, 중랑구가 배달 서비스가 높은 상위 3개 지역이라고 볼 수 있음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9" name="Google Shape;699;geb74fe01c5_0_0"/>
          <p:cNvGrpSpPr/>
          <p:nvPr/>
        </p:nvGrpSpPr>
        <p:grpSpPr>
          <a:xfrm>
            <a:off x="4425808" y="1540462"/>
            <a:ext cx="4754642" cy="3362945"/>
            <a:chOff x="3297612" y="618565"/>
            <a:chExt cx="6958353" cy="4921623"/>
          </a:xfrm>
        </p:grpSpPr>
        <p:pic>
          <p:nvPicPr>
            <p:cNvPr descr="지도이(가) 표시된 사진&#10;&#10;자동 생성된 설명" id="700" name="Google Shape;700;geb74fe01c5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97612" y="989479"/>
              <a:ext cx="6958353" cy="4550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geb74fe01c5_0_0"/>
            <p:cNvPicPr preferRelativeResize="0"/>
            <p:nvPr/>
          </p:nvPicPr>
          <p:blipFill rotWithShape="1">
            <a:blip r:embed="rId4">
              <a:alphaModFix/>
            </a:blip>
            <a:srcRect b="0" l="0" r="0" t="13232"/>
            <a:stretch/>
          </p:blipFill>
          <p:spPr>
            <a:xfrm>
              <a:off x="3297612" y="618565"/>
              <a:ext cx="6958352" cy="4114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2" name="Google Shape;702;geb74fe01c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925" y="1169600"/>
            <a:ext cx="653415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b74fe01c5_0_8"/>
          <p:cNvSpPr txBox="1"/>
          <p:nvPr>
            <p:ph type="title"/>
          </p:nvPr>
        </p:nvSpPr>
        <p:spPr>
          <a:xfrm>
            <a:off x="2009882" y="367636"/>
            <a:ext cx="660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서울특별시 지역구별 평균 상품 금액</a:t>
            </a:r>
            <a:endParaRPr/>
          </a:p>
        </p:txBody>
      </p:sp>
      <p:sp>
        <p:nvSpPr>
          <p:cNvPr id="708" name="Google Shape;708;geb74fe01c5_0_8"/>
          <p:cNvSpPr txBox="1"/>
          <p:nvPr/>
        </p:nvSpPr>
        <p:spPr>
          <a:xfrm>
            <a:off x="1914767" y="5527193"/>
            <a:ext cx="10016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lang="ko-KR" sz="1500"/>
              <a:t>비슷한 추이를 보이나, 특정 구에서 상품 금액이 아예 존재하지 않는 것을 볼 수 있음</a:t>
            </a:r>
            <a:endParaRPr sz="1500"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lang="ko-KR" sz="1500"/>
              <a:t>음식 배달 상품 금액으로 도봉구가 가장 높으며, 유동인구가 많은 강남구에서 아예 금액이 존재하지 않음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geb74fe01c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00" y="1640163"/>
            <a:ext cx="635317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6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서울특별시 지역구별 음식점 종류 및 개수</a:t>
            </a:r>
            <a:endParaRPr/>
          </a:p>
        </p:txBody>
      </p:sp>
      <p:pic>
        <p:nvPicPr>
          <p:cNvPr id="715" name="Google Shape;71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882" y="1310342"/>
            <a:ext cx="9772597" cy="480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7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배달 시간이 긴 지역은 배달원 수도 적을 것이다?</a:t>
            </a:r>
            <a:endParaRPr/>
          </a:p>
        </p:txBody>
      </p:sp>
      <p:sp>
        <p:nvSpPr>
          <p:cNvPr id="721" name="Google Shape;721;p107"/>
          <p:cNvSpPr txBox="1"/>
          <p:nvPr/>
        </p:nvSpPr>
        <p:spPr>
          <a:xfrm>
            <a:off x="7289068" y="367636"/>
            <a:ext cx="37150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※ 배달시간 = 배달완료시간 – 배달수령시간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8777" y="1067803"/>
            <a:ext cx="8475009" cy="4722393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07"/>
          <p:cNvSpPr txBox="1"/>
          <p:nvPr/>
        </p:nvSpPr>
        <p:spPr>
          <a:xfrm>
            <a:off x="1914767" y="5527193"/>
            <a:ext cx="10016230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대체적으로 라이더 수가 많으면 배달 시간이 짧고, 라이더 수가 적으면 배달 시간이 길게 나타남.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유독 구로구의 라이더 수가 많아 배달 시간이 적은 반면에 중랑구와 종로구의 경우 배달 라이더 수가 적어 평균 배달 시간이 길다.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8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CONCLUSION</a:t>
            </a:r>
            <a:endParaRPr/>
          </a:p>
        </p:txBody>
      </p:sp>
      <p:grpSp>
        <p:nvGrpSpPr>
          <p:cNvPr id="729" name="Google Shape;729;p108"/>
          <p:cNvGrpSpPr/>
          <p:nvPr/>
        </p:nvGrpSpPr>
        <p:grpSpPr>
          <a:xfrm>
            <a:off x="2107915" y="974727"/>
            <a:ext cx="10016230" cy="1450405"/>
            <a:chOff x="2107915" y="974727"/>
            <a:chExt cx="10016230" cy="1450405"/>
          </a:xfrm>
        </p:grpSpPr>
        <p:sp>
          <p:nvSpPr>
            <p:cNvPr id="730" name="Google Shape;730;p108"/>
            <p:cNvSpPr txBox="1"/>
            <p:nvPr/>
          </p:nvSpPr>
          <p:spPr>
            <a:xfrm>
              <a:off x="2107915" y="1409510"/>
              <a:ext cx="10016230" cy="1015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Noto Sans Symbols"/>
                <a:buChar char="✔"/>
              </a:pP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레드오션 : </a:t>
              </a:r>
              <a:r>
                <a:rPr b="1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구로구</a:t>
              </a: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🡪 총 배달 건수도 많고 배달 업체도 300개 이상 존재하기 때문.</a:t>
              </a:r>
              <a:endParaRPr/>
            </a:p>
            <a:p>
              <a:pPr indent="-285750" lvl="0" marL="28575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Noto Sans Symbols"/>
                <a:buChar char="✔"/>
              </a:pP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블루오션 : </a:t>
              </a:r>
              <a:r>
                <a:rPr b="1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강남구</a:t>
              </a: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🡪 총 배달 건수가 1,000건이 넘는데도 불구하고 배달 업체가 한 개만 존재하기 때문.</a:t>
              </a:r>
              <a:endParaRPr/>
            </a:p>
          </p:txBody>
        </p:sp>
        <p:grpSp>
          <p:nvGrpSpPr>
            <p:cNvPr id="731" name="Google Shape;731;p108"/>
            <p:cNvGrpSpPr/>
            <p:nvPr/>
          </p:nvGrpSpPr>
          <p:grpSpPr>
            <a:xfrm>
              <a:off x="2107915" y="974727"/>
              <a:ext cx="2357367" cy="373307"/>
              <a:chOff x="2880740" y="2740061"/>
              <a:chExt cx="6811899" cy="792661"/>
            </a:xfrm>
          </p:grpSpPr>
          <p:sp>
            <p:nvSpPr>
              <p:cNvPr id="732" name="Google Shape;732;p108"/>
              <p:cNvSpPr/>
              <p:nvPr/>
            </p:nvSpPr>
            <p:spPr>
              <a:xfrm>
                <a:off x="2880740" y="2740061"/>
                <a:ext cx="6811899" cy="792661"/>
              </a:xfrm>
              <a:prstGeom prst="roundRect">
                <a:avLst>
                  <a:gd fmla="val 50000" name="adj"/>
                </a:avLst>
              </a:prstGeom>
              <a:solidFill>
                <a:srgbClr val="EEECF6"/>
              </a:solidFill>
              <a:ln>
                <a:noFill/>
              </a:ln>
              <a:effectLst>
                <a:outerShdw sx="102000" rotWithShape="0" algn="ctr" sy="102000">
                  <a:schemeClr val="lt1">
                    <a:alpha val="4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400"/>
                  <a:buFont typeface="Malgun Gothic"/>
                  <a:buNone/>
                </a:pPr>
                <a:r>
                  <a:t/>
                </a:r>
                <a:endParaRPr b="0" i="0" sz="4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08"/>
              <p:cNvSpPr txBox="1"/>
              <p:nvPr/>
            </p:nvSpPr>
            <p:spPr>
              <a:xfrm>
                <a:off x="3034468" y="2870596"/>
                <a:ext cx="6504440" cy="5315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배달 업체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4" name="Google Shape;734;p108"/>
          <p:cNvGrpSpPr/>
          <p:nvPr/>
        </p:nvGrpSpPr>
        <p:grpSpPr>
          <a:xfrm>
            <a:off x="2009882" y="2847829"/>
            <a:ext cx="10016230" cy="1452692"/>
            <a:chOff x="2009882" y="2818844"/>
            <a:chExt cx="10016230" cy="1452692"/>
          </a:xfrm>
        </p:grpSpPr>
        <p:grpSp>
          <p:nvGrpSpPr>
            <p:cNvPr id="735" name="Google Shape;735;p108"/>
            <p:cNvGrpSpPr/>
            <p:nvPr/>
          </p:nvGrpSpPr>
          <p:grpSpPr>
            <a:xfrm>
              <a:off x="2107915" y="2818844"/>
              <a:ext cx="2357367" cy="373307"/>
              <a:chOff x="2880740" y="2740061"/>
              <a:chExt cx="6811899" cy="792661"/>
            </a:xfrm>
          </p:grpSpPr>
          <p:sp>
            <p:nvSpPr>
              <p:cNvPr id="736" name="Google Shape;736;p108"/>
              <p:cNvSpPr/>
              <p:nvPr/>
            </p:nvSpPr>
            <p:spPr>
              <a:xfrm>
                <a:off x="2880740" y="2740061"/>
                <a:ext cx="6811899" cy="792661"/>
              </a:xfrm>
              <a:prstGeom prst="roundRect">
                <a:avLst>
                  <a:gd fmla="val 50000" name="adj"/>
                </a:avLst>
              </a:prstGeom>
              <a:solidFill>
                <a:srgbClr val="EEECF6"/>
              </a:solidFill>
              <a:ln>
                <a:noFill/>
              </a:ln>
              <a:effectLst>
                <a:outerShdw sx="102000" rotWithShape="0" algn="ctr" sy="102000">
                  <a:schemeClr val="lt1">
                    <a:alpha val="4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400"/>
                  <a:buFont typeface="Malgun Gothic"/>
                  <a:buNone/>
                </a:pPr>
                <a:r>
                  <a:t/>
                </a:r>
                <a:endParaRPr b="0" i="0" sz="4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108"/>
              <p:cNvSpPr txBox="1"/>
              <p:nvPr/>
            </p:nvSpPr>
            <p:spPr>
              <a:xfrm>
                <a:off x="3034468" y="2870596"/>
                <a:ext cx="6504440" cy="5315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배달 라이더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8" name="Google Shape;738;p108"/>
            <p:cNvSpPr txBox="1"/>
            <p:nvPr/>
          </p:nvSpPr>
          <p:spPr>
            <a:xfrm>
              <a:off x="2009882" y="3255914"/>
              <a:ext cx="10016230" cy="10156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Noto Sans Symbols"/>
                <a:buChar char="✔"/>
              </a:pP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레드오션 : </a:t>
              </a:r>
              <a:r>
                <a:rPr b="1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구로구</a:t>
              </a: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🡪 배달 라이더 수가 이미 많아 평균 배달 시간이 다른 지역보다 짧게 나타나기 때문.</a:t>
              </a:r>
              <a:endParaRPr/>
            </a:p>
            <a:p>
              <a:pPr indent="-285750" lvl="0" marL="28575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Noto Sans Symbols"/>
                <a:buChar char="✔"/>
              </a:pP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블루오션 : </a:t>
              </a:r>
              <a:r>
                <a:rPr b="1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중구, 종로구, 마포구 </a:t>
              </a: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🡪 배달 라이더 수가 적어 평균 배달 시간이 다른 지역보다 길게 나타나기 때문. 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108"/>
          <p:cNvGrpSpPr/>
          <p:nvPr/>
        </p:nvGrpSpPr>
        <p:grpSpPr>
          <a:xfrm>
            <a:off x="2009882" y="4723219"/>
            <a:ext cx="10016230" cy="1914357"/>
            <a:chOff x="2009882" y="4762874"/>
            <a:chExt cx="10016230" cy="1914357"/>
          </a:xfrm>
        </p:grpSpPr>
        <p:grpSp>
          <p:nvGrpSpPr>
            <p:cNvPr id="740" name="Google Shape;740;p108"/>
            <p:cNvGrpSpPr/>
            <p:nvPr/>
          </p:nvGrpSpPr>
          <p:grpSpPr>
            <a:xfrm>
              <a:off x="2107915" y="4762874"/>
              <a:ext cx="2357367" cy="373307"/>
              <a:chOff x="2880740" y="2740061"/>
              <a:chExt cx="6811899" cy="792661"/>
            </a:xfrm>
          </p:grpSpPr>
          <p:sp>
            <p:nvSpPr>
              <p:cNvPr id="741" name="Google Shape;741;p108"/>
              <p:cNvSpPr/>
              <p:nvPr/>
            </p:nvSpPr>
            <p:spPr>
              <a:xfrm>
                <a:off x="2880740" y="2740061"/>
                <a:ext cx="6811899" cy="792661"/>
              </a:xfrm>
              <a:prstGeom prst="roundRect">
                <a:avLst>
                  <a:gd fmla="val 50000" name="adj"/>
                </a:avLst>
              </a:prstGeom>
              <a:solidFill>
                <a:srgbClr val="EEECF6"/>
              </a:solidFill>
              <a:ln>
                <a:noFill/>
              </a:ln>
              <a:effectLst>
                <a:outerShdw sx="102000" rotWithShape="0" algn="ctr" sy="102000">
                  <a:schemeClr val="lt1">
                    <a:alpha val="4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400"/>
                  <a:buFont typeface="Malgun Gothic"/>
                  <a:buNone/>
                </a:pPr>
                <a:r>
                  <a:t/>
                </a:r>
                <a:endParaRPr b="0" i="0" sz="4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08"/>
              <p:cNvSpPr txBox="1"/>
              <p:nvPr/>
            </p:nvSpPr>
            <p:spPr>
              <a:xfrm>
                <a:off x="3034468" y="2870596"/>
                <a:ext cx="6504440" cy="5315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지역별 음식점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3" name="Google Shape;743;p108"/>
            <p:cNvSpPr txBox="1"/>
            <p:nvPr/>
          </p:nvSpPr>
          <p:spPr>
            <a:xfrm>
              <a:off x="2009882" y="5199944"/>
              <a:ext cx="10016230" cy="1477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Noto Sans Symbols"/>
                <a:buChar char="✔"/>
              </a:pP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레드오션 : </a:t>
              </a:r>
              <a:r>
                <a:rPr b="1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구로구</a:t>
              </a: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(치킨, 한식), </a:t>
              </a:r>
              <a:r>
                <a:rPr b="1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관악구</a:t>
              </a: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(카페/디저트, 치킨), </a:t>
              </a:r>
              <a:r>
                <a:rPr b="1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동작구</a:t>
              </a: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(카페/디저트, 치킨), </a:t>
              </a:r>
              <a:r>
                <a:rPr b="1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금천구</a:t>
              </a: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(치킨), </a:t>
              </a:r>
              <a:r>
                <a:rPr b="1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영등포구</a:t>
              </a: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(치킨)</a:t>
              </a:r>
              <a:endParaRPr/>
            </a:p>
            <a:p>
              <a:pPr indent="-285750" lvl="0" marL="28575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Noto Sans Symbols"/>
                <a:buChar char="✔"/>
              </a:pP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블루오션 : </a:t>
              </a:r>
              <a:r>
                <a:rPr b="1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종로구, 중구, 중랑구</a:t>
              </a: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의 경우 음식점 수가 3개 이하로 분포하며, </a:t>
              </a:r>
              <a:endParaRPr/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     </a:t>
              </a:r>
              <a:r>
                <a:rPr b="1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강동구</a:t>
              </a:r>
              <a:r>
                <a:rPr b="0" i="0" lang="ko-KR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의 경우 분식을 제외한 나머지 음식점이 존재하지 않음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4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ko-KR"/>
              <a:t>시계열 데이터: 금액 &amp; 건수 추이</a:t>
            </a:r>
            <a:endParaRPr/>
          </a:p>
        </p:txBody>
      </p:sp>
      <p:pic>
        <p:nvPicPr>
          <p:cNvPr id="183" name="Google Shape;183;p94"/>
          <p:cNvPicPr preferRelativeResize="0"/>
          <p:nvPr/>
        </p:nvPicPr>
        <p:blipFill rotWithShape="1">
          <a:blip r:embed="rId3">
            <a:alphaModFix/>
          </a:blip>
          <a:srcRect b="0" l="0" r="7043" t="0"/>
          <a:stretch/>
        </p:blipFill>
        <p:spPr>
          <a:xfrm>
            <a:off x="2009882" y="1068973"/>
            <a:ext cx="4823381" cy="408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5179" y="968741"/>
            <a:ext cx="4823379" cy="428151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4"/>
          <p:cNvSpPr txBox="1"/>
          <p:nvPr/>
        </p:nvSpPr>
        <p:spPr>
          <a:xfrm>
            <a:off x="1947129" y="5491563"/>
            <a:ext cx="10016100" cy="1077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호출 중계 수수료 금액 시간별 추이:2020년 5월 영향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금액 시간별 추이: 2020년 1월 영향(연도 초반 -&gt; 다인원 배달 -&gt; 평균 상품 금액 높음)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9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배달업체와 배달라이더 비교</a:t>
            </a:r>
            <a:endParaRPr/>
          </a:p>
        </p:txBody>
      </p:sp>
      <p:sp>
        <p:nvSpPr>
          <p:cNvPr id="749" name="Google Shape;749;p109"/>
          <p:cNvSpPr txBox="1"/>
          <p:nvPr/>
        </p:nvSpPr>
        <p:spPr>
          <a:xfrm>
            <a:off x="3047999" y="3834785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- 02. 경쟁력 있는 배달 업체 분석 -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0"/>
          <p:cNvSpPr txBox="1"/>
          <p:nvPr>
            <p:ph type="title"/>
          </p:nvPr>
        </p:nvSpPr>
        <p:spPr>
          <a:xfrm>
            <a:off x="2009882" y="305545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배달 건수로 보는 경쟁력 있는 배달업체</a:t>
            </a:r>
            <a:endParaRPr/>
          </a:p>
        </p:txBody>
      </p:sp>
      <p:sp>
        <p:nvSpPr>
          <p:cNvPr id="755" name="Google Shape;755;p110"/>
          <p:cNvSpPr txBox="1"/>
          <p:nvPr/>
        </p:nvSpPr>
        <p:spPr>
          <a:xfrm>
            <a:off x="2156532" y="5312928"/>
            <a:ext cx="10056384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추측1. 배달 건수가 많은 업체가 경쟁력이 높을 것이다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상위 20여개 배달 업체 코드: C000049, C000209, C000026, C000101, C000260, C000104, C000103, C000102, C000210, C000133, C000168, C000332, C000237, C000303, C000347, C000080, C000300, C000295</a:t>
            </a:r>
            <a:endParaRPr/>
          </a:p>
        </p:txBody>
      </p:sp>
      <p:pic>
        <p:nvPicPr>
          <p:cNvPr id="756" name="Google Shape;75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6532" y="1240566"/>
            <a:ext cx="9152698" cy="413516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10"/>
          <p:cNvSpPr txBox="1"/>
          <p:nvPr/>
        </p:nvSpPr>
        <p:spPr>
          <a:xfrm>
            <a:off x="2009882" y="932789"/>
            <a:ext cx="60945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▶ 서울특별시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1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63" name="Google Shape;76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6532" y="1240565"/>
            <a:ext cx="9152698" cy="416280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11"/>
          <p:cNvSpPr txBox="1"/>
          <p:nvPr/>
        </p:nvSpPr>
        <p:spPr>
          <a:xfrm>
            <a:off x="2009882" y="932789"/>
            <a:ext cx="60945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▶ 서울특별시</a:t>
            </a:r>
            <a:endParaRPr/>
          </a:p>
        </p:txBody>
      </p:sp>
      <p:sp>
        <p:nvSpPr>
          <p:cNvPr id="765" name="Google Shape;765;p111"/>
          <p:cNvSpPr txBox="1"/>
          <p:nvPr/>
        </p:nvSpPr>
        <p:spPr>
          <a:xfrm>
            <a:off x="2156532" y="5312928"/>
            <a:ext cx="10056384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추측1. 배달 건수가 많은 업체가 경쟁력이 높을 것이다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상위 20여개 배달 업체 코드: C000049, C000209, C000026, C000101, C000260, C000104, C000103, C000102, C000210, C000133, C000168, C000332, C000237, C000303, C000347, C000080, C000300, C000295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2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배달라이더 수로 보는 경쟁력 있는 배달 업체</a:t>
            </a:r>
            <a:endParaRPr/>
          </a:p>
        </p:txBody>
      </p:sp>
      <p:pic>
        <p:nvPicPr>
          <p:cNvPr id="771" name="Google Shape;77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795" y="1430447"/>
            <a:ext cx="9228653" cy="350386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12"/>
          <p:cNvSpPr txBox="1"/>
          <p:nvPr/>
        </p:nvSpPr>
        <p:spPr>
          <a:xfrm>
            <a:off x="2098375" y="914430"/>
            <a:ext cx="60945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▶ 서울특별시</a:t>
            </a:r>
            <a:endParaRPr/>
          </a:p>
        </p:txBody>
      </p:sp>
      <p:sp>
        <p:nvSpPr>
          <p:cNvPr id="773" name="Google Shape;773;p112"/>
          <p:cNvSpPr txBox="1"/>
          <p:nvPr/>
        </p:nvSpPr>
        <p:spPr>
          <a:xfrm>
            <a:off x="2135616" y="5165963"/>
            <a:ext cx="10056384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추측2. 배달 라이더 직원 수가 많은 업체가 경쟁력이 높을 것이다.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✔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상위 20여개 배달 업체 코드: </a:t>
            </a:r>
            <a:r>
              <a:rPr b="0" i="0" lang="ko-KR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C000049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C000209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C000101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C000237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C000133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C000168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4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C000104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4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C000260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C000263, </a:t>
            </a:r>
            <a:r>
              <a:rPr b="0" i="0" lang="ko-KR" sz="14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C000347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C000129, </a:t>
            </a:r>
            <a:r>
              <a:rPr b="0" i="0" lang="ko-KR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C000026, C000103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C000102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C000300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4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C000332</a:t>
            </a:r>
            <a:r>
              <a:rPr b="0" i="0" lang="ko-KR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, C000295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1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C000210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C000080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3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79" name="Google Shape;779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2013"/>
            <a:ext cx="12191999" cy="5132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4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85" name="Google Shape;78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700" y="1114425"/>
            <a:ext cx="861060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15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91" name="Google Shape;79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2138" y="1114425"/>
            <a:ext cx="84677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6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경쟁력 있는 배달 업체의 특징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7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배달업체와 배달라이더 비교</a:t>
            </a:r>
            <a:endParaRPr/>
          </a:p>
        </p:txBody>
      </p:sp>
      <p:sp>
        <p:nvSpPr>
          <p:cNvPr id="802" name="Google Shape;802;p117"/>
          <p:cNvSpPr txBox="1"/>
          <p:nvPr/>
        </p:nvSpPr>
        <p:spPr>
          <a:xfrm>
            <a:off x="3047999" y="3834785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- 03. 왕중왕 배달왕을 찾자! -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b74fe01c5_0_19"/>
          <p:cNvSpPr txBox="1"/>
          <p:nvPr>
            <p:ph type="title"/>
          </p:nvPr>
        </p:nvSpPr>
        <p:spPr>
          <a:xfrm>
            <a:off x="2009882" y="367636"/>
            <a:ext cx="660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-KR"/>
              <a:t>서북</a:t>
            </a:r>
            <a:endParaRPr/>
          </a:p>
        </p:txBody>
      </p:sp>
      <p:pic>
        <p:nvPicPr>
          <p:cNvPr id="808" name="Google Shape;808;geb74fe01c5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1087178"/>
            <a:ext cx="4366875" cy="2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eb74fe01c5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00" y="1079075"/>
            <a:ext cx="4366875" cy="25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eb74fe01c5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7125" y="3878313"/>
            <a:ext cx="47815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5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ko-KR"/>
              <a:t>시계열 데이터: 금액 &amp; 건수 추이</a:t>
            </a:r>
            <a:endParaRPr/>
          </a:p>
        </p:txBody>
      </p:sp>
      <p:pic>
        <p:nvPicPr>
          <p:cNvPr id="191" name="Google Shape;191;p95"/>
          <p:cNvPicPr preferRelativeResize="0"/>
          <p:nvPr/>
        </p:nvPicPr>
        <p:blipFill rotWithShape="1">
          <a:blip r:embed="rId3">
            <a:alphaModFix/>
          </a:blip>
          <a:srcRect b="0" l="0" r="3381" t="0"/>
          <a:stretch/>
        </p:blipFill>
        <p:spPr>
          <a:xfrm>
            <a:off x="1859053" y="1076892"/>
            <a:ext cx="3549486" cy="397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95"/>
          <p:cNvPicPr preferRelativeResize="0"/>
          <p:nvPr/>
        </p:nvPicPr>
        <p:blipFill rotWithShape="1">
          <a:blip r:embed="rId4">
            <a:alphaModFix/>
          </a:blip>
          <a:srcRect b="5940" l="1965" r="0" t="0"/>
          <a:stretch/>
        </p:blipFill>
        <p:spPr>
          <a:xfrm>
            <a:off x="5408539" y="900038"/>
            <a:ext cx="3471510" cy="41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5"/>
          <p:cNvPicPr preferRelativeResize="0"/>
          <p:nvPr/>
        </p:nvPicPr>
        <p:blipFill rotWithShape="1">
          <a:blip r:embed="rId5">
            <a:alphaModFix/>
          </a:blip>
          <a:srcRect b="3208" l="2344" r="4148" t="0"/>
          <a:stretch/>
        </p:blipFill>
        <p:spPr>
          <a:xfrm>
            <a:off x="8748073" y="980388"/>
            <a:ext cx="3278655" cy="388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5"/>
          <p:cNvSpPr txBox="1"/>
          <p:nvPr/>
        </p:nvSpPr>
        <p:spPr>
          <a:xfrm>
            <a:off x="2010629" y="5085163"/>
            <a:ext cx="10016100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배달 금액 시간별 추이:  추세 차이가 없는 것으로 판단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배달 전체 시간별 추이:배달 전체 시간 감소 -&gt; 배달 시장간의 경쟁력 (쿠팡이츠)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배달 건수 추이: 2019년 12월과 2020년 6월 평균 200건 차이-&gt; 코로나 영향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eb74fe01c5_0_27"/>
          <p:cNvSpPr txBox="1"/>
          <p:nvPr>
            <p:ph type="title"/>
          </p:nvPr>
        </p:nvSpPr>
        <p:spPr>
          <a:xfrm>
            <a:off x="2009882" y="367636"/>
            <a:ext cx="660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2. 동북</a:t>
            </a:r>
            <a:endParaRPr/>
          </a:p>
        </p:txBody>
      </p:sp>
      <p:pic>
        <p:nvPicPr>
          <p:cNvPr id="816" name="Google Shape;816;geb74fe01c5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75" y="879504"/>
            <a:ext cx="4088601" cy="25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geb74fe01c5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950" y="962575"/>
            <a:ext cx="3987825" cy="24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geb74fe01c5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3400" y="3738600"/>
            <a:ext cx="3789975" cy="21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eb74fe01c5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4251" y="3776338"/>
            <a:ext cx="48577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eb74fe01c5_0_35"/>
          <p:cNvSpPr txBox="1"/>
          <p:nvPr>
            <p:ph type="title"/>
          </p:nvPr>
        </p:nvSpPr>
        <p:spPr>
          <a:xfrm>
            <a:off x="2009882" y="367636"/>
            <a:ext cx="660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3. 서남</a:t>
            </a:r>
            <a:endParaRPr/>
          </a:p>
        </p:txBody>
      </p:sp>
      <p:pic>
        <p:nvPicPr>
          <p:cNvPr id="825" name="Google Shape;825;geb74fe01c5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75" y="983354"/>
            <a:ext cx="4167775" cy="26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eb74fe01c5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050" y="858728"/>
            <a:ext cx="4080150" cy="23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eb74fe01c5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1450" y="3935600"/>
            <a:ext cx="3743400" cy="2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geb74fe01c5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4850" y="3787154"/>
            <a:ext cx="488632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8"/>
          <p:cNvSpPr txBox="1"/>
          <p:nvPr>
            <p:ph type="title"/>
          </p:nvPr>
        </p:nvSpPr>
        <p:spPr>
          <a:xfrm>
            <a:off x="2862696" y="3109977"/>
            <a:ext cx="6466606" cy="638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/>
              <a:t>배달업체와 배달라이더 비교</a:t>
            </a:r>
            <a:endParaRPr/>
          </a:p>
        </p:txBody>
      </p:sp>
      <p:sp>
        <p:nvSpPr>
          <p:cNvPr id="834" name="Google Shape;834;p118"/>
          <p:cNvSpPr txBox="1"/>
          <p:nvPr/>
        </p:nvSpPr>
        <p:spPr>
          <a:xfrm>
            <a:off x="1954922" y="3981930"/>
            <a:ext cx="82821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04. 신입 vs 기존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과연 배달 라이더 선임이라고 배달을 효율적으로 잘하는가?! -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9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신입 배달원 평균 배달시간 분포 확인 </a:t>
            </a:r>
            <a:endParaRPr/>
          </a:p>
        </p:txBody>
      </p:sp>
      <p:pic>
        <p:nvPicPr>
          <p:cNvPr id="840" name="Google Shape;84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882" y="1928812"/>
            <a:ext cx="98679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19"/>
          <p:cNvSpPr txBox="1"/>
          <p:nvPr/>
        </p:nvSpPr>
        <p:spPr>
          <a:xfrm>
            <a:off x="2009882" y="1008236"/>
            <a:ext cx="74781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신입 배달원 : 코로나 확산이 심해진 시기인 2020.02.18 이후에 배달업을 시작한 배달원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20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선임 배달원 평균 배달시간 분포 확인 </a:t>
            </a:r>
            <a:endParaRPr/>
          </a:p>
        </p:txBody>
      </p:sp>
      <p:pic>
        <p:nvPicPr>
          <p:cNvPr id="847" name="Google Shape;847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882" y="2202082"/>
            <a:ext cx="986790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1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-KR"/>
              <a:t>두 그룹간 독립표본 T-검정</a:t>
            </a:r>
            <a:endParaRPr/>
          </a:p>
        </p:txBody>
      </p:sp>
      <p:pic>
        <p:nvPicPr>
          <p:cNvPr id="853" name="Google Shape;853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882" y="2542682"/>
            <a:ext cx="52673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21"/>
          <p:cNvSpPr txBox="1"/>
          <p:nvPr/>
        </p:nvSpPr>
        <p:spPr>
          <a:xfrm>
            <a:off x="8153400" y="2971800"/>
            <a:ext cx="91440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선임 그룹의 평균 배달 시간 : 8.62분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신입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8F4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61"/>
          <p:cNvGrpSpPr/>
          <p:nvPr/>
        </p:nvGrpSpPr>
        <p:grpSpPr>
          <a:xfrm>
            <a:off x="2690050" y="3032669"/>
            <a:ext cx="6811899" cy="792661"/>
            <a:chOff x="2880740" y="2740061"/>
            <a:chExt cx="6811899" cy="792661"/>
          </a:xfrm>
        </p:grpSpPr>
        <p:sp>
          <p:nvSpPr>
            <p:cNvPr id="860" name="Google Shape;860;p61"/>
            <p:cNvSpPr/>
            <p:nvPr/>
          </p:nvSpPr>
          <p:spPr>
            <a:xfrm>
              <a:off x="2880740" y="2740061"/>
              <a:ext cx="6811899" cy="792661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sx="102000" rotWithShape="0" algn="ctr" sy="102000">
                <a:schemeClr val="lt1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t/>
              </a:r>
              <a:endPara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1"/>
            <p:cNvSpPr txBox="1"/>
            <p:nvPr/>
          </p:nvSpPr>
          <p:spPr>
            <a:xfrm>
              <a:off x="3043153" y="2884066"/>
              <a:ext cx="6504441" cy="531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b="1" i="0" lang="ko-KR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Thanks!</a:t>
              </a:r>
              <a:endPara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978" y="1167881"/>
            <a:ext cx="6046034" cy="452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6"/>
          <p:cNvSpPr txBox="1"/>
          <p:nvPr>
            <p:ph type="title"/>
          </p:nvPr>
        </p:nvSpPr>
        <p:spPr>
          <a:xfrm>
            <a:off x="2009882" y="367636"/>
            <a:ext cx="6600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/>
              <a:t>시간대별 배달라이더 평균 배달 건수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9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2021-03-29T07:11:29Z</dcterms:created>
  <dc:creator>조현석</dc:creator>
</cp:coreProperties>
</file>